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36"/>
  </p:notesMasterIdLst>
  <p:sldIdLst>
    <p:sldId id="256" r:id="rId2"/>
    <p:sldId id="319" r:id="rId3"/>
    <p:sldId id="259" r:id="rId4"/>
    <p:sldId id="258" r:id="rId5"/>
    <p:sldId id="305" r:id="rId6"/>
    <p:sldId id="320" r:id="rId7"/>
    <p:sldId id="321" r:id="rId8"/>
    <p:sldId id="322" r:id="rId9"/>
    <p:sldId id="337" r:id="rId10"/>
    <p:sldId id="338" r:id="rId11"/>
    <p:sldId id="307" r:id="rId12"/>
    <p:sldId id="311" r:id="rId13"/>
    <p:sldId id="272" r:id="rId14"/>
    <p:sldId id="339" r:id="rId15"/>
    <p:sldId id="308" r:id="rId16"/>
    <p:sldId id="323" r:id="rId17"/>
    <p:sldId id="325" r:id="rId18"/>
    <p:sldId id="326" r:id="rId19"/>
    <p:sldId id="327" r:id="rId20"/>
    <p:sldId id="328" r:id="rId21"/>
    <p:sldId id="329" r:id="rId22"/>
    <p:sldId id="331" r:id="rId23"/>
    <p:sldId id="333" r:id="rId24"/>
    <p:sldId id="334" r:id="rId25"/>
    <p:sldId id="335" r:id="rId26"/>
    <p:sldId id="336" r:id="rId27"/>
    <p:sldId id="340" r:id="rId28"/>
    <p:sldId id="290" r:id="rId29"/>
    <p:sldId id="291" r:id="rId30"/>
    <p:sldId id="293" r:id="rId31"/>
    <p:sldId id="292" r:id="rId32"/>
    <p:sldId id="295" r:id="rId33"/>
    <p:sldId id="316" r:id="rId34"/>
    <p:sldId id="298" r:id="rId35"/>
  </p:sldIdLst>
  <p:sldSz cx="12192000" cy="6858000"/>
  <p:notesSz cx="6858000" cy="9144000"/>
  <p:embeddedFontLst>
    <p:embeddedFont>
      <p:font typeface="Comic Sans MS" panose="030F0902030302020204" pitchFamily="66" charset="0"/>
      <p:regular r:id="rId37"/>
    </p:embeddedFont>
    <p:embeddedFont>
      <p:font typeface="Marvin Round" panose="02000000000000000000" pitchFamily="2" charset="0"/>
      <p:regular r:id="rId38"/>
    </p:embeddedFont>
    <p:embeddedFont>
      <p:font typeface="Open Sans Extrabold" panose="020F0502020204030204" pitchFamily="34" charset="0"/>
      <p:bold r:id="rId39"/>
      <p:italic r:id="rId40"/>
      <p:boldItalic r:id="rId41"/>
    </p:embeddedFont>
    <p:embeddedFont>
      <p:font typeface="PraterBlockPro" panose="020B0504010101020102" pitchFamily="34" charset="77"/>
      <p:regular r:id="rId42"/>
    </p:embeddedFont>
    <p:embeddedFont>
      <p:font typeface="Tahoma" panose="020B0604030504040204" pitchFamily="34" charset="0"/>
      <p:regular r:id="rId43"/>
      <p:bold r:id="rId44"/>
    </p:embeddedFont>
    <p:embeddedFont>
      <p:font typeface="Verdana" panose="020B0604030504040204" pitchFamily="34" charset="0"/>
      <p:regular r:id="rId45"/>
      <p:bold r:id="rId46"/>
      <p:italic r:id="rId47"/>
      <p:boldItalic r:id="rId48"/>
    </p:embeddedFont>
  </p:embeddedFontLst>
  <p:custDataLst>
    <p:tags r:id="rId4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28F8892-0C6B-4C29-9CF6-65309513F36D}" v="4" dt="2026-02-19T18:24:18.06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367" autoAdjust="0"/>
    <p:restoredTop sz="74384" autoAdjust="0"/>
  </p:normalViewPr>
  <p:slideViewPr>
    <p:cSldViewPr snapToGrid="0">
      <p:cViewPr varScale="1">
        <p:scale>
          <a:sx n="93" d="100"/>
          <a:sy n="93" d="100"/>
        </p:scale>
        <p:origin x="1752" y="192"/>
      </p:cViewPr>
      <p:guideLst/>
    </p:cSldViewPr>
  </p:slideViewPr>
  <p:notesTextViewPr>
    <p:cViewPr>
      <p:scale>
        <a:sx n="100" d="100"/>
        <a:sy n="100" d="100"/>
      </p:scale>
      <p:origin x="0" y="0"/>
    </p:cViewPr>
  </p:notesTextViewPr>
  <p:sorterViewPr>
    <p:cViewPr>
      <p:scale>
        <a:sx n="170" d="100"/>
        <a:sy n="170" d="100"/>
      </p:scale>
      <p:origin x="0" y="-1092"/>
    </p:cViewPr>
  </p:sorterViewPr>
  <p:notesViewPr>
    <p:cSldViewPr snapToGrid="0">
      <p:cViewPr>
        <p:scale>
          <a:sx n="65" d="100"/>
          <a:sy n="65" d="100"/>
        </p:scale>
        <p:origin x="3154"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3.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6.fntdata"/><Relationship Id="rId47" Type="http://schemas.openxmlformats.org/officeDocument/2006/relationships/font" Target="fonts/font11.fntdata"/><Relationship Id="rId50" Type="http://schemas.openxmlformats.org/officeDocument/2006/relationships/presProps" Target="presProps.xml"/><Relationship Id="rId55"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8.fntdata"/><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7.fntdata"/><Relationship Id="rId48" Type="http://schemas.openxmlformats.org/officeDocument/2006/relationships/font" Target="fonts/font12.fntdata"/><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2.fntdata"/><Relationship Id="rId46" Type="http://schemas.openxmlformats.org/officeDocument/2006/relationships/font" Target="fonts/font10.fntdata"/><Relationship Id="rId20" Type="http://schemas.openxmlformats.org/officeDocument/2006/relationships/slide" Target="slides/slide19.xml"/><Relationship Id="rId41" Type="http://schemas.openxmlformats.org/officeDocument/2006/relationships/font" Target="fonts/font5.fntdata"/><Relationship Id="rId54"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49" Type="http://schemas.openxmlformats.org/officeDocument/2006/relationships/tags" Target="tags/tag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dalia Martin" userId="b931d2294af1867b" providerId="LiveId" clId="{C2EB0774-27D5-47C1-94FE-2B5437C2F736}"/>
    <pc:docChg chg="custSel addSld delSld modSld">
      <pc:chgData name="Idalia Martin" userId="b931d2294af1867b" providerId="LiveId" clId="{C2EB0774-27D5-47C1-94FE-2B5437C2F736}" dt="2026-02-21T18:03:13.057" v="272" actId="20577"/>
      <pc:docMkLst>
        <pc:docMk/>
      </pc:docMkLst>
      <pc:sldChg chg="addSp modSp mod modNotesTx">
        <pc:chgData name="Idalia Martin" userId="b931d2294af1867b" providerId="LiveId" clId="{C2EB0774-27D5-47C1-94FE-2B5437C2F736}" dt="2026-02-19T18:22:48.843" v="108" actId="6549"/>
        <pc:sldMkLst>
          <pc:docMk/>
          <pc:sldMk cId="1807804850" sldId="256"/>
        </pc:sldMkLst>
        <pc:spChg chg="add mod">
          <ac:chgData name="Idalia Martin" userId="b931d2294af1867b" providerId="LiveId" clId="{C2EB0774-27D5-47C1-94FE-2B5437C2F736}" dt="2026-02-19T18:21:31.698" v="104" actId="1038"/>
          <ac:spMkLst>
            <pc:docMk/>
            <pc:sldMk cId="1807804850" sldId="256"/>
            <ac:spMk id="11" creationId="{81022BC1-31B7-A4F6-EC69-5283D645E037}"/>
          </ac:spMkLst>
        </pc:spChg>
      </pc:sldChg>
      <pc:sldChg chg="modSp mod">
        <pc:chgData name="Idalia Martin" userId="b931d2294af1867b" providerId="LiveId" clId="{C2EB0774-27D5-47C1-94FE-2B5437C2F736}" dt="2026-02-20T19:13:24.550" v="182" actId="1038"/>
        <pc:sldMkLst>
          <pc:docMk/>
          <pc:sldMk cId="1114855465" sldId="259"/>
        </pc:sldMkLst>
        <pc:spChg chg="mod">
          <ac:chgData name="Idalia Martin" userId="b931d2294af1867b" providerId="LiveId" clId="{C2EB0774-27D5-47C1-94FE-2B5437C2F736}" dt="2026-02-19T18:33:50.414" v="173" actId="20577"/>
          <ac:spMkLst>
            <pc:docMk/>
            <pc:sldMk cId="1114855465" sldId="259"/>
            <ac:spMk id="19" creationId="{00000000-0000-0000-0000-000000000000}"/>
          </ac:spMkLst>
        </pc:spChg>
        <pc:spChg chg="mod">
          <ac:chgData name="Idalia Martin" userId="b931d2294af1867b" providerId="LiveId" clId="{C2EB0774-27D5-47C1-94FE-2B5437C2F736}" dt="2026-02-19T18:24:18.064" v="110"/>
          <ac:spMkLst>
            <pc:docMk/>
            <pc:sldMk cId="1114855465" sldId="259"/>
            <ac:spMk id="48" creationId="{00000000-0000-0000-0000-000000000000}"/>
          </ac:spMkLst>
        </pc:spChg>
        <pc:spChg chg="mod">
          <ac:chgData name="Idalia Martin" userId="b931d2294af1867b" providerId="LiveId" clId="{C2EB0774-27D5-47C1-94FE-2B5437C2F736}" dt="2026-02-19T18:24:18.064" v="110"/>
          <ac:spMkLst>
            <pc:docMk/>
            <pc:sldMk cId="1114855465" sldId="259"/>
            <ac:spMk id="57" creationId="{00000000-0000-0000-0000-000000000000}"/>
          </ac:spMkLst>
        </pc:spChg>
        <pc:spChg chg="mod">
          <ac:chgData name="Idalia Martin" userId="b931d2294af1867b" providerId="LiveId" clId="{C2EB0774-27D5-47C1-94FE-2B5437C2F736}" dt="2026-02-19T18:24:18.064" v="110"/>
          <ac:spMkLst>
            <pc:docMk/>
            <pc:sldMk cId="1114855465" sldId="259"/>
            <ac:spMk id="59" creationId="{00000000-0000-0000-0000-000000000000}"/>
          </ac:spMkLst>
        </pc:spChg>
        <pc:spChg chg="mod">
          <ac:chgData name="Idalia Martin" userId="b931d2294af1867b" providerId="LiveId" clId="{C2EB0774-27D5-47C1-94FE-2B5437C2F736}" dt="2026-02-20T19:13:24.550" v="182" actId="1038"/>
          <ac:spMkLst>
            <pc:docMk/>
            <pc:sldMk cId="1114855465" sldId="259"/>
            <ac:spMk id="60" creationId="{00000000-0000-0000-0000-000000000000}"/>
          </ac:spMkLst>
        </pc:spChg>
        <pc:spChg chg="mod">
          <ac:chgData name="Idalia Martin" userId="b931d2294af1867b" providerId="LiveId" clId="{C2EB0774-27D5-47C1-94FE-2B5437C2F736}" dt="2026-02-19T18:24:18.064" v="110"/>
          <ac:spMkLst>
            <pc:docMk/>
            <pc:sldMk cId="1114855465" sldId="259"/>
            <ac:spMk id="63" creationId="{00000000-0000-0000-0000-000000000000}"/>
          </ac:spMkLst>
        </pc:spChg>
        <pc:spChg chg="mod">
          <ac:chgData name="Idalia Martin" userId="b931d2294af1867b" providerId="LiveId" clId="{C2EB0774-27D5-47C1-94FE-2B5437C2F736}" dt="2026-02-19T18:24:18.064" v="110"/>
          <ac:spMkLst>
            <pc:docMk/>
            <pc:sldMk cId="1114855465" sldId="259"/>
            <ac:spMk id="65" creationId="{00000000-0000-0000-0000-000000000000}"/>
          </ac:spMkLst>
        </pc:spChg>
        <pc:spChg chg="mod">
          <ac:chgData name="Idalia Martin" userId="b931d2294af1867b" providerId="LiveId" clId="{C2EB0774-27D5-47C1-94FE-2B5437C2F736}" dt="2026-02-19T18:24:18.064" v="110"/>
          <ac:spMkLst>
            <pc:docMk/>
            <pc:sldMk cId="1114855465" sldId="259"/>
            <ac:spMk id="67" creationId="{00000000-0000-0000-0000-000000000000}"/>
          </ac:spMkLst>
        </pc:spChg>
        <pc:picChg chg="mod">
          <ac:chgData name="Idalia Martin" userId="b931d2294af1867b" providerId="LiveId" clId="{C2EB0774-27D5-47C1-94FE-2B5437C2F736}" dt="2026-02-19T18:24:18.064" v="110"/>
          <ac:picMkLst>
            <pc:docMk/>
            <pc:sldMk cId="1114855465" sldId="259"/>
            <ac:picMk id="58" creationId="{00000000-0000-0000-0000-000000000000}"/>
          </ac:picMkLst>
        </pc:picChg>
        <pc:picChg chg="mod">
          <ac:chgData name="Idalia Martin" userId="b931d2294af1867b" providerId="LiveId" clId="{C2EB0774-27D5-47C1-94FE-2B5437C2F736}" dt="2026-02-19T18:24:18.064" v="110"/>
          <ac:picMkLst>
            <pc:docMk/>
            <pc:sldMk cId="1114855465" sldId="259"/>
            <ac:picMk id="62" creationId="{00000000-0000-0000-0000-000000000000}"/>
          </ac:picMkLst>
        </pc:picChg>
        <pc:picChg chg="mod">
          <ac:chgData name="Idalia Martin" userId="b931d2294af1867b" providerId="LiveId" clId="{C2EB0774-27D5-47C1-94FE-2B5437C2F736}" dt="2026-02-19T18:24:18.064" v="110"/>
          <ac:picMkLst>
            <pc:docMk/>
            <pc:sldMk cId="1114855465" sldId="259"/>
            <ac:picMk id="66" creationId="{00000000-0000-0000-0000-000000000000}"/>
          </ac:picMkLst>
        </pc:picChg>
        <pc:picChg chg="mod">
          <ac:chgData name="Idalia Martin" userId="b931d2294af1867b" providerId="LiveId" clId="{C2EB0774-27D5-47C1-94FE-2B5437C2F736}" dt="2026-02-19T18:24:18.064" v="110"/>
          <ac:picMkLst>
            <pc:docMk/>
            <pc:sldMk cId="1114855465" sldId="259"/>
            <ac:picMk id="68" creationId="{00000000-0000-0000-0000-000000000000}"/>
          </ac:picMkLst>
        </pc:picChg>
      </pc:sldChg>
      <pc:sldChg chg="modNotesTx">
        <pc:chgData name="Idalia Martin" userId="b931d2294af1867b" providerId="LiveId" clId="{C2EB0774-27D5-47C1-94FE-2B5437C2F736}" dt="2026-02-19T18:28:49.699" v="155" actId="20577"/>
        <pc:sldMkLst>
          <pc:docMk/>
          <pc:sldMk cId="2105147411" sldId="291"/>
        </pc:sldMkLst>
      </pc:sldChg>
      <pc:sldChg chg="modNotesTx">
        <pc:chgData name="Idalia Martin" userId="b931d2294af1867b" providerId="LiveId" clId="{C2EB0774-27D5-47C1-94FE-2B5437C2F736}" dt="2026-02-19T18:29:27.505" v="171" actId="313"/>
        <pc:sldMkLst>
          <pc:docMk/>
          <pc:sldMk cId="4104654853" sldId="293"/>
        </pc:sldMkLst>
      </pc:sldChg>
      <pc:sldChg chg="modNotesTx">
        <pc:chgData name="Idalia Martin" userId="b931d2294af1867b" providerId="LiveId" clId="{C2EB0774-27D5-47C1-94FE-2B5437C2F736}" dt="2026-02-21T18:03:13.057" v="272" actId="20577"/>
        <pc:sldMkLst>
          <pc:docMk/>
          <pc:sldMk cId="232252828" sldId="295"/>
        </pc:sldMkLst>
      </pc:sldChg>
      <pc:sldChg chg="modSp">
        <pc:chgData name="Idalia Martin" userId="b931d2294af1867b" providerId="LiveId" clId="{C2EB0774-27D5-47C1-94FE-2B5437C2F736}" dt="2026-02-19T18:24:18.064" v="110"/>
        <pc:sldMkLst>
          <pc:docMk/>
          <pc:sldMk cId="1349975284" sldId="308"/>
        </pc:sldMkLst>
        <pc:spChg chg="mod">
          <ac:chgData name="Idalia Martin" userId="b931d2294af1867b" providerId="LiveId" clId="{C2EB0774-27D5-47C1-94FE-2B5437C2F736}" dt="2026-02-19T18:24:18.064" v="110"/>
          <ac:spMkLst>
            <pc:docMk/>
            <pc:sldMk cId="1349975284" sldId="308"/>
            <ac:spMk id="2" creationId="{00000000-0000-0000-0000-000000000000}"/>
          </ac:spMkLst>
        </pc:spChg>
      </pc:sldChg>
      <pc:sldChg chg="add">
        <pc:chgData name="Idalia Martin" userId="b931d2294af1867b" providerId="LiveId" clId="{C2EB0774-27D5-47C1-94FE-2B5437C2F736}" dt="2026-01-23T20:47:32.984" v="88"/>
        <pc:sldMkLst>
          <pc:docMk/>
          <pc:sldMk cId="3109150336" sldId="316"/>
        </pc:sldMkLst>
      </pc:sldChg>
      <pc:sldChg chg="modSp mod">
        <pc:chgData name="Idalia Martin" userId="b931d2294af1867b" providerId="LiveId" clId="{C2EB0774-27D5-47C1-94FE-2B5437C2F736}" dt="2026-02-20T19:13:38.231" v="183" actId="166"/>
        <pc:sldMkLst>
          <pc:docMk/>
          <pc:sldMk cId="3060215012" sldId="319"/>
        </pc:sldMkLst>
        <pc:spChg chg="ord">
          <ac:chgData name="Idalia Martin" userId="b931d2294af1867b" providerId="LiveId" clId="{C2EB0774-27D5-47C1-94FE-2B5437C2F736}" dt="2026-02-20T19:13:38.231" v="183" actId="166"/>
          <ac:spMkLst>
            <pc:docMk/>
            <pc:sldMk cId="3060215012" sldId="319"/>
            <ac:spMk id="10" creationId="{00000000-0000-0000-0000-000000000000}"/>
          </ac:spMkLst>
        </pc:spChg>
      </pc:sldChg>
      <pc:sldChg chg="modSp mod">
        <pc:chgData name="Idalia Martin" userId="b931d2294af1867b" providerId="LiveId" clId="{C2EB0774-27D5-47C1-94FE-2B5437C2F736}" dt="2026-02-19T18:25:19.480" v="128" actId="1036"/>
        <pc:sldMkLst>
          <pc:docMk/>
          <pc:sldMk cId="2405046589" sldId="325"/>
        </pc:sldMkLst>
        <pc:spChg chg="mod">
          <ac:chgData name="Idalia Martin" userId="b931d2294af1867b" providerId="LiveId" clId="{C2EB0774-27D5-47C1-94FE-2B5437C2F736}" dt="2026-02-19T18:25:19.480" v="128" actId="1036"/>
          <ac:spMkLst>
            <pc:docMk/>
            <pc:sldMk cId="2405046589" sldId="325"/>
            <ac:spMk id="5" creationId="{00000000-0000-0000-0000-000000000000}"/>
          </ac:spMkLst>
        </pc:spChg>
      </pc:sldChg>
      <pc:sldChg chg="modSp">
        <pc:chgData name="Idalia Martin" userId="b931d2294af1867b" providerId="LiveId" clId="{C2EB0774-27D5-47C1-94FE-2B5437C2F736}" dt="2026-02-19T18:24:18.064" v="110"/>
        <pc:sldMkLst>
          <pc:docMk/>
          <pc:sldMk cId="1906766685" sldId="326"/>
        </pc:sldMkLst>
        <pc:spChg chg="mod">
          <ac:chgData name="Idalia Martin" userId="b931d2294af1867b" providerId="LiveId" clId="{C2EB0774-27D5-47C1-94FE-2B5437C2F736}" dt="2026-02-19T18:24:18.064" v="110"/>
          <ac:spMkLst>
            <pc:docMk/>
            <pc:sldMk cId="1906766685" sldId="326"/>
            <ac:spMk id="5" creationId="{00000000-0000-0000-0000-000000000000}"/>
          </ac:spMkLst>
        </pc:spChg>
      </pc:sldChg>
      <pc:sldChg chg="modSp mod">
        <pc:chgData name="Idalia Martin" userId="b931d2294af1867b" providerId="LiveId" clId="{C2EB0774-27D5-47C1-94FE-2B5437C2F736}" dt="2026-02-19T18:26:03.524" v="129" actId="255"/>
        <pc:sldMkLst>
          <pc:docMk/>
          <pc:sldMk cId="2085662768" sldId="327"/>
        </pc:sldMkLst>
        <pc:spChg chg="mod">
          <ac:chgData name="Idalia Martin" userId="b931d2294af1867b" providerId="LiveId" clId="{C2EB0774-27D5-47C1-94FE-2B5437C2F736}" dt="2026-02-19T18:26:03.524" v="129" actId="255"/>
          <ac:spMkLst>
            <pc:docMk/>
            <pc:sldMk cId="2085662768" sldId="327"/>
            <ac:spMk id="5" creationId="{00000000-0000-0000-0000-000000000000}"/>
          </ac:spMkLst>
        </pc:spChg>
      </pc:sldChg>
      <pc:sldChg chg="modSp">
        <pc:chgData name="Idalia Martin" userId="b931d2294af1867b" providerId="LiveId" clId="{C2EB0774-27D5-47C1-94FE-2B5437C2F736}" dt="2026-02-19T18:24:18.064" v="110"/>
        <pc:sldMkLst>
          <pc:docMk/>
          <pc:sldMk cId="1181545982" sldId="329"/>
        </pc:sldMkLst>
        <pc:spChg chg="mod">
          <ac:chgData name="Idalia Martin" userId="b931d2294af1867b" providerId="LiveId" clId="{C2EB0774-27D5-47C1-94FE-2B5437C2F736}" dt="2026-02-19T18:24:18.064" v="110"/>
          <ac:spMkLst>
            <pc:docMk/>
            <pc:sldMk cId="1181545982" sldId="329"/>
            <ac:spMk id="5" creationId="{00000000-0000-0000-0000-000000000000}"/>
          </ac:spMkLst>
        </pc:spChg>
      </pc:sldChg>
      <pc:sldChg chg="modSp">
        <pc:chgData name="Idalia Martin" userId="b931d2294af1867b" providerId="LiveId" clId="{C2EB0774-27D5-47C1-94FE-2B5437C2F736}" dt="2026-02-19T18:23:12.627" v="109"/>
        <pc:sldMkLst>
          <pc:docMk/>
          <pc:sldMk cId="3055864080" sldId="331"/>
        </pc:sldMkLst>
        <pc:spChg chg="mod">
          <ac:chgData name="Idalia Martin" userId="b931d2294af1867b" providerId="LiveId" clId="{C2EB0774-27D5-47C1-94FE-2B5437C2F736}" dt="2026-02-19T18:23:12.627" v="109"/>
          <ac:spMkLst>
            <pc:docMk/>
            <pc:sldMk cId="3055864080" sldId="331"/>
            <ac:spMk id="11" creationId="{00000000-0000-0000-0000-000000000000}"/>
          </ac:spMkLst>
        </pc:spChg>
      </pc:sldChg>
      <pc:sldChg chg="modSp mod">
        <pc:chgData name="Idalia Martin" userId="b931d2294af1867b" providerId="LiveId" clId="{C2EB0774-27D5-47C1-94FE-2B5437C2F736}" dt="2026-02-19T18:27:05.407" v="134" actId="20577"/>
        <pc:sldMkLst>
          <pc:docMk/>
          <pc:sldMk cId="24643864" sldId="333"/>
        </pc:sldMkLst>
        <pc:spChg chg="mod">
          <ac:chgData name="Idalia Martin" userId="b931d2294af1867b" providerId="LiveId" clId="{C2EB0774-27D5-47C1-94FE-2B5437C2F736}" dt="2026-02-19T18:27:05.407" v="134" actId="20577"/>
          <ac:spMkLst>
            <pc:docMk/>
            <pc:sldMk cId="24643864" sldId="333"/>
            <ac:spMk id="5" creationId="{00000000-0000-0000-0000-000000000000}"/>
          </ac:spMkLst>
        </pc:spChg>
      </pc:sldChg>
      <pc:sldChg chg="modSp mod">
        <pc:chgData name="Idalia Martin" userId="b931d2294af1867b" providerId="LiveId" clId="{C2EB0774-27D5-47C1-94FE-2B5437C2F736}" dt="2026-02-19T18:27:19.663" v="135" actId="20577"/>
        <pc:sldMkLst>
          <pc:docMk/>
          <pc:sldMk cId="1775319052" sldId="334"/>
        </pc:sldMkLst>
        <pc:spChg chg="mod">
          <ac:chgData name="Idalia Martin" userId="b931d2294af1867b" providerId="LiveId" clId="{C2EB0774-27D5-47C1-94FE-2B5437C2F736}" dt="2026-02-19T18:27:19.663" v="135" actId="20577"/>
          <ac:spMkLst>
            <pc:docMk/>
            <pc:sldMk cId="1775319052" sldId="334"/>
            <ac:spMk id="9" creationId="{00000000-0000-0000-0000-000000000000}"/>
          </ac:spMkLst>
        </pc:spChg>
      </pc:sldChg>
      <pc:sldChg chg="modSp">
        <pc:chgData name="Idalia Martin" userId="b931d2294af1867b" providerId="LiveId" clId="{C2EB0774-27D5-47C1-94FE-2B5437C2F736}" dt="2026-02-19T18:23:12.627" v="109"/>
        <pc:sldMkLst>
          <pc:docMk/>
          <pc:sldMk cId="4258986126" sldId="335"/>
        </pc:sldMkLst>
        <pc:spChg chg="mod">
          <ac:chgData name="Idalia Martin" userId="b931d2294af1867b" providerId="LiveId" clId="{C2EB0774-27D5-47C1-94FE-2B5437C2F736}" dt="2026-02-19T18:23:12.627" v="109"/>
          <ac:spMkLst>
            <pc:docMk/>
            <pc:sldMk cId="4258986126" sldId="335"/>
            <ac:spMk id="11" creationId="{00000000-0000-0000-0000-000000000000}"/>
          </ac:spMkLst>
        </pc:spChg>
      </pc:sldChg>
      <pc:sldChg chg="modSp">
        <pc:chgData name="Idalia Martin" userId="b931d2294af1867b" providerId="LiveId" clId="{C2EB0774-27D5-47C1-94FE-2B5437C2F736}" dt="2026-02-19T18:23:12.627" v="109"/>
        <pc:sldMkLst>
          <pc:docMk/>
          <pc:sldMk cId="3671262949" sldId="336"/>
        </pc:sldMkLst>
        <pc:spChg chg="mod">
          <ac:chgData name="Idalia Martin" userId="b931d2294af1867b" providerId="LiveId" clId="{C2EB0774-27D5-47C1-94FE-2B5437C2F736}" dt="2026-02-19T18:23:12.627" v="109"/>
          <ac:spMkLst>
            <pc:docMk/>
            <pc:sldMk cId="3671262949" sldId="336"/>
            <ac:spMk id="11"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4DC861-0A22-49CD-B42B-2B42973D0870}" type="datetimeFigureOut">
              <a:rPr lang="en-US" smtClean="0"/>
              <a:t>2/28/26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BAA58B-7F68-4F22-A5B3-354C37D900B1}" type="slidenum">
              <a:rPr lang="en-US" smtClean="0"/>
              <a:t>‹#›</a:t>
            </a:fld>
            <a:endParaRPr lang="en-US"/>
          </a:p>
        </p:txBody>
      </p:sp>
    </p:spTree>
    <p:extLst>
      <p:ext uri="{BB962C8B-B14F-4D97-AF65-F5344CB8AC3E}">
        <p14:creationId xmlns:p14="http://schemas.microsoft.com/office/powerpoint/2010/main" val="42255135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0" i="0" strike="noStrike" cap="none" spc="0" baseline="0" dirty="0">
                <a:solidFill>
                  <a:srgbClr val="000000"/>
                </a:solidFill>
                <a:effectLst/>
                <a:latin typeface="Calibri"/>
                <a:ea typeface="Calibri"/>
                <a:cs typeface="Calibri"/>
              </a:rPr>
              <a:t>La repetición ayuda para el aprendizaje. Dedique tiempo a revisar la clase de Mis derechos, mi vida, que impartió antes de comenzar esta sesión. Además, puede responder a las preguntas privadas que estudiantes le hayan dejado en tarjetas durante su sesión de clase anterior.</a:t>
            </a:r>
          </a:p>
          <a:p>
            <a:r>
              <a:rPr lang="en-US" sz="1200" kern="1200" dirty="0">
                <a:solidFill>
                  <a:schemeClr val="tx1"/>
                </a:solidFill>
                <a:effectLst/>
                <a:latin typeface="+mn-lt"/>
                <a:ea typeface="+mn-ea"/>
                <a:cs typeface="+mn-cs"/>
              </a:rPr>
              <a:t> </a:t>
            </a:r>
          </a:p>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En la clase de hoy, hablaremos sobre algo que se llama autodefensa. Hablaremos sobre lo que es la autodefensa y cómo la pueden usar en sus relaciones.</a:t>
            </a:r>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1</a:t>
            </a:fld>
            <a:endParaRPr lang="en-US"/>
          </a:p>
        </p:txBody>
      </p:sp>
    </p:spTree>
    <p:extLst>
      <p:ext uri="{BB962C8B-B14F-4D97-AF65-F5344CB8AC3E}">
        <p14:creationId xmlns:p14="http://schemas.microsoft.com/office/powerpoint/2010/main" val="38114841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¡Gracias por compartir todo lo que eligen! Ahora, hablaremos más sobre la autodefensa.</a:t>
            </a:r>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10</a:t>
            </a:fld>
            <a:endParaRPr lang="en-US"/>
          </a:p>
        </p:txBody>
      </p:sp>
    </p:spTree>
    <p:extLst>
      <p:ext uri="{BB962C8B-B14F-4D97-AF65-F5344CB8AC3E}">
        <p14:creationId xmlns:p14="http://schemas.microsoft.com/office/powerpoint/2010/main" val="19348266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Todos ustedes eligen muchas cosas todos los días, y eso es una buena manera de practicar tomar decisiones sobre lo que quieren También es importante poder decirles a otras personas qué quieren, como por ejemplo, la ropa que quieren usar, lo que quieren comer, el trabajo que quieren y lo que quieren hacer por diversión. También es importante poder decirles a las personas con las que se relacionan, como sus amigos o su familia, lo que quieren y necesitan. Más tarde hoy van a poder practicar un poco la autodefensa (pedir lo que quieren o necesitan).</a:t>
            </a:r>
          </a:p>
          <a:p>
            <a:pPr lvl="0"/>
            <a:endParaRPr lang="en-US" sz="1200" i="1" kern="1200" baseline="0" dirty="0">
              <a:solidFill>
                <a:schemeClr val="tx1"/>
              </a:solidFill>
              <a:effectLst/>
              <a:latin typeface="+mn-lt"/>
              <a:ea typeface="+mn-ea"/>
              <a:cs typeface="+mn-cs"/>
            </a:endParaRPr>
          </a:p>
          <a:p>
            <a:pPr lvl="0"/>
            <a:r>
              <a:rPr lang="es-MX" sz="1200" b="0" i="1" strike="noStrike" cap="none" spc="0" baseline="0" dirty="0">
                <a:solidFill>
                  <a:srgbClr val="000000"/>
                </a:solidFill>
                <a:effectLst/>
                <a:latin typeface="Calibri"/>
                <a:ea typeface="Calibri"/>
                <a:cs typeface="Calibri"/>
              </a:rPr>
              <a:t>Por ahora, agreguemos “Yo quiero” y “Yo necesito” a nuestra herramienta Declaraciones “yo”.</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8BAA58B-7F68-4F22-A5B3-354C37D900B1}" type="slidenum">
              <a:rPr lang="en-US" smtClean="0"/>
              <a:t>11</a:t>
            </a:fld>
            <a:endParaRPr lang="en-US"/>
          </a:p>
        </p:txBody>
      </p:sp>
    </p:spTree>
    <p:extLst>
      <p:ext uri="{BB962C8B-B14F-4D97-AF65-F5344CB8AC3E}">
        <p14:creationId xmlns:p14="http://schemas.microsoft.com/office/powerpoint/2010/main" val="9503842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Recuerden: en todas las clases, agregaremos nuevas herramientas a nuestra Caja de herramientas para una sana relación. Usaremos una caja de herramientas grande para el grupo, y cada quien también tendrá su propia caja de herramientas más chica. A medida que aprendan sobre herramientas nuevas, les daré una copia de la herramienta para pegar en su caja de herramientas.</a:t>
            </a:r>
          </a:p>
          <a:p>
            <a:pPr marL="0" marR="0" lvl="0" indent="0" algn="l" defTabSz="914400" rtl="0" eaLnBrk="1" fontAlgn="auto" latinLnBrk="0" hangingPunct="1">
              <a:lnSpc>
                <a:spcPct val="100000"/>
              </a:lnSpc>
              <a:spcBef>
                <a:spcPct val="0"/>
              </a:spcBef>
              <a:spcAft>
                <a:spcPct val="0"/>
              </a:spcAft>
              <a:buClrTx/>
              <a:buSzTx/>
              <a:buFontTx/>
              <a:buNone/>
              <a:defRPr/>
            </a:pPr>
            <a:endParaRPr lang="en-US" sz="120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r>
              <a:rPr lang="es-MX" sz="1200" b="0" i="1" strike="noStrike" cap="none" spc="0" baseline="0" dirty="0">
                <a:solidFill>
                  <a:srgbClr val="000000"/>
                </a:solidFill>
                <a:effectLst/>
                <a:latin typeface="Calibri"/>
                <a:ea typeface="Calibri"/>
                <a:cs typeface="Calibri"/>
              </a:rPr>
              <a:t>Nuestra primera herramienta es la herramienta Declaraciones “yo”. Recuerden: pueden usar las Declaraciones “yo” para decirles a las personas cómo se sienten, qué quieren y qué necesitan. Empecemos con nuestra caja de herramientas grande del grupo. ¿Alguien quiere ofrecerse para agregar la primera herramienta a nuestra caja de herramientas?</a:t>
            </a:r>
            <a:endParaRPr lang="en-US" sz="120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Pida a una persona voluntaria que fije el material de herramienta Declaraciones “yo” del grupo a la Caja de herramientas para una sana relación del grupo. Luego, dé a cada estudiante una barra adhesiva, una copia de la Caja de herramientas para una sana relación de estudiantes y una copia de la herramienta Declaraciones “yo” de estudiantes. Dé al grupo unos minutos para pegar sus herramientas en sus cajas de herramientas. Durante las próximas semanas, el grupo agregará herramientas a su caja de herramientas, así que asegúrese de pedir que conserven sus cajas de herramientas para la siguiente clase.</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8BAA58B-7F68-4F22-A5B3-354C37D900B1}" type="slidenum">
              <a:rPr lang="en-US" smtClean="0">
                <a:solidFill>
                  <a:prstClr val="black"/>
                </a:solidFill>
              </a:rPr>
              <a:t>12</a:t>
            </a:fld>
            <a:endParaRPr lang="en-US">
              <a:solidFill>
                <a:prstClr val="black"/>
              </a:solidFill>
            </a:endParaRPr>
          </a:p>
        </p:txBody>
      </p:sp>
    </p:spTree>
    <p:extLst>
      <p:ext uri="{BB962C8B-B14F-4D97-AF65-F5344CB8AC3E}">
        <p14:creationId xmlns:p14="http://schemas.microsoft.com/office/powerpoint/2010/main" val="23340803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Eso fue mucha información, ¡y van muy bien! Tomemos un breve descanso para el cerebro antes de continuar con la clase.</a:t>
            </a:r>
          </a:p>
          <a:p>
            <a:endParaRPr lang="en-US" dirty="0"/>
          </a:p>
          <a:p>
            <a:r>
              <a:rPr lang="es-MX" sz="1200" b="0" i="0" strike="noStrike" cap="none" spc="0" baseline="0" dirty="0">
                <a:solidFill>
                  <a:srgbClr val="000000"/>
                </a:solidFill>
                <a:effectLst/>
                <a:latin typeface="Calibri"/>
                <a:ea typeface="Calibri"/>
                <a:cs typeface="Calibri"/>
              </a:rPr>
              <a:t>A continuación, se presentan tres ideas para dar al grupo una breve oportunidad de descanso para el cerebro. Siéntese con la libertad de aportar sus propias ideas para descansos para el cerebro que funcionen mejor para su grupo.</a:t>
            </a:r>
          </a:p>
          <a:p>
            <a:endParaRPr lang="en-US" dirty="0"/>
          </a:p>
          <a:p>
            <a:r>
              <a:rPr lang="es-MX" sz="1200" b="1" i="0" strike="noStrike" cap="none" spc="0" baseline="0" dirty="0">
                <a:solidFill>
                  <a:srgbClr val="000000"/>
                </a:solidFill>
                <a:effectLst/>
                <a:latin typeface="Calibri"/>
                <a:ea typeface="Calibri"/>
                <a:cs typeface="Calibri"/>
              </a:rPr>
              <a:t>Respiración a cinco dedos</a:t>
            </a:r>
          </a:p>
          <a:p>
            <a:r>
              <a:rPr lang="es-MX" sz="1200" b="0" i="0" strike="noStrike" cap="none" spc="0" baseline="0" dirty="0">
                <a:solidFill>
                  <a:srgbClr val="000000"/>
                </a:solidFill>
                <a:effectLst/>
                <a:latin typeface="Calibri"/>
                <a:ea typeface="Calibri"/>
                <a:cs typeface="Calibri"/>
              </a:rPr>
              <a:t>Para este ejercicio, pida a todo el mundo que coloquen una mano enfrente de su pecho con sus cinco dedos abiertos. Luego, use el dedo índice de la otra mano para trazar hacia arriba y abajo por cada uno de los cinco dedos, comenzando por el pulgar. A medida que tracen hacia arriba por un dedo, respiran hacia adentro. A medida que tracen hacia abajo por un dedo, respiran hacia afuera. Cuando respiran hacia fuera en el dedo meñique, les puede decir que sacudan sus manos y brazos. Al avanzar el año escolar, puede pedir que alguien del grupo se ofrezca para dirigir este ejercicio para sus pares.</a:t>
            </a:r>
          </a:p>
          <a:p>
            <a:endParaRPr lang="en-US" b="0" baseline="0" dirty="0"/>
          </a:p>
          <a:p>
            <a:r>
              <a:rPr lang="es-MX" sz="1200" b="0" i="0" strike="noStrike" cap="none" spc="0" baseline="0" dirty="0">
                <a:solidFill>
                  <a:srgbClr val="000000"/>
                </a:solidFill>
                <a:effectLst/>
                <a:latin typeface="Calibri"/>
                <a:ea typeface="Calibri"/>
                <a:cs typeface="Calibri"/>
              </a:rPr>
              <a:t>Si este ejercicio no es físicamente accesible para su grupo, puede mostrar el trazado con su propia mano a medida que respiren hacia adentro y hacia afuera.</a:t>
            </a:r>
          </a:p>
          <a:p>
            <a:endParaRPr lang="en-US" b="0" dirty="0"/>
          </a:p>
          <a:p>
            <a:r>
              <a:rPr lang="es-MX" sz="1200" b="1" i="0" strike="noStrike" cap="none" spc="0" baseline="0" dirty="0">
                <a:solidFill>
                  <a:srgbClr val="000000"/>
                </a:solidFill>
                <a:effectLst/>
                <a:latin typeface="Calibri"/>
                <a:ea typeface="Calibri"/>
                <a:cs typeface="Calibri"/>
              </a:rPr>
              <a:t>Descanso para estirarse</a:t>
            </a:r>
          </a:p>
          <a:p>
            <a:r>
              <a:rPr lang="es-MX" sz="1200" b="0" i="0" strike="noStrike" cap="none" spc="0" baseline="0" dirty="0">
                <a:solidFill>
                  <a:srgbClr val="000000"/>
                </a:solidFill>
                <a:effectLst/>
                <a:latin typeface="Calibri"/>
                <a:ea typeface="Calibri"/>
                <a:cs typeface="Calibri"/>
              </a:rPr>
              <a:t>Dirija al grupo a través de una serie de estiramientos básicos. Estos pueden realizarse en una silla o de pie, dependiendo de las necesidades de adaptación de su grupo. Algunas ideas incluyen alcanzar hacia el cielo, estirar un brazo a la vez atravesando el pecho, alcanzar hacia los pies, girar la cabeza de lado a lado, etc. Pida al grupo que sostengan una pose mientras usted cuente hasta diez. Al avanzar el año escolar, puede pedir que alguien del grupo se ofrezca para dirigir los estiramientos para sus pares.</a:t>
            </a:r>
          </a:p>
          <a:p>
            <a:endParaRPr lang="en-US" b="0" dirty="0"/>
          </a:p>
          <a:p>
            <a:r>
              <a:rPr lang="es-MX" sz="1200" b="1" i="0" strike="noStrike" cap="none" spc="0" baseline="0" dirty="0">
                <a:solidFill>
                  <a:srgbClr val="000000"/>
                </a:solidFill>
                <a:effectLst/>
                <a:latin typeface="Calibri"/>
                <a:ea typeface="Calibri"/>
                <a:cs typeface="Calibri"/>
              </a:rPr>
              <a:t>El baile</a:t>
            </a:r>
          </a:p>
          <a:p>
            <a:r>
              <a:rPr lang="es-MX" sz="1200" b="0" i="0" strike="noStrike" cap="none" spc="0" baseline="0" dirty="0">
                <a:solidFill>
                  <a:srgbClr val="000000"/>
                </a:solidFill>
                <a:effectLst/>
                <a:latin typeface="Calibri"/>
                <a:ea typeface="Calibri"/>
                <a:cs typeface="Calibri"/>
              </a:rPr>
              <a:t>Si les gusta bailar, puede tocar una canción breve para que bailen. Esto es particularmente efectivo si puede encontrar una canción relacionada con el tema de la clase de esa semana. </a:t>
            </a:r>
            <a:endParaRPr lang="en-US" b="0" dirty="0"/>
          </a:p>
        </p:txBody>
      </p:sp>
      <p:sp>
        <p:nvSpPr>
          <p:cNvPr id="4" name="Slide Number Placeholder 3"/>
          <p:cNvSpPr>
            <a:spLocks noGrp="1"/>
          </p:cNvSpPr>
          <p:nvPr>
            <p:ph type="sldNum" sz="quarter" idx="10"/>
          </p:nvPr>
        </p:nvSpPr>
        <p:spPr/>
        <p:txBody>
          <a:bodyPr/>
          <a:lstStyle/>
          <a:p>
            <a:fld id="{68BAA58B-7F68-4F22-A5B3-354C37D900B1}" type="slidenum">
              <a:rPr lang="en-US" smtClean="0"/>
              <a:t>13</a:t>
            </a:fld>
            <a:endParaRPr lang="en-US"/>
          </a:p>
        </p:txBody>
      </p:sp>
    </p:spTree>
    <p:extLst>
      <p:ext uri="{BB962C8B-B14F-4D97-AF65-F5344CB8AC3E}">
        <p14:creationId xmlns:p14="http://schemas.microsoft.com/office/powerpoint/2010/main" val="38985011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Practiquemos usar la herramienta Declaraciones “yo”.</a:t>
            </a:r>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14</a:t>
            </a:fld>
            <a:endParaRPr lang="en-US"/>
          </a:p>
        </p:txBody>
      </p:sp>
    </p:spTree>
    <p:extLst>
      <p:ext uri="{BB962C8B-B14F-4D97-AF65-F5344CB8AC3E}">
        <p14:creationId xmlns:p14="http://schemas.microsoft.com/office/powerpoint/2010/main" val="38406888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48175"/>
            <a:ext cx="5486400" cy="3600450"/>
          </a:xfrm>
        </p:spPr>
        <p:txBody>
          <a:bodyPr/>
          <a:lstStyle/>
          <a:p>
            <a:pPr lvl="0"/>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Haremos unas escenificaciones para practicar usar las herramientas Yo quiero y Yo necesito. Una escenificación es algo que es inventado. En cada diapositiva, leerán un cuento. Se imaginarán que están en el cuento. Podrán decidir cómo podrían usar una Declaración “Yo quiero” o “Yo necesito” para ayudar con el cuento. ¿Alguien quiere ofrecerse para hacerlo primero?</a:t>
            </a:r>
          </a:p>
          <a:p>
            <a:pPr lvl="0"/>
            <a:endParaRPr lang="en-US" sz="1200" i="1" kern="1200" baseline="0" dirty="0">
              <a:solidFill>
                <a:schemeClr val="tx1"/>
              </a:solidFill>
              <a:effectLst/>
              <a:latin typeface="+mn-lt"/>
              <a:ea typeface="+mn-ea"/>
              <a:cs typeface="+mn-cs"/>
            </a:endParaRPr>
          </a:p>
          <a:p>
            <a:pPr lvl="0"/>
            <a:r>
              <a:rPr lang="es-MX" sz="1200" b="0" i="0" strike="noStrike" cap="none" spc="0" baseline="0" dirty="0">
                <a:solidFill>
                  <a:srgbClr val="000000"/>
                </a:solidFill>
                <a:effectLst/>
                <a:latin typeface="Calibri"/>
                <a:ea typeface="Calibri"/>
                <a:cs typeface="Calibri"/>
              </a:rPr>
              <a:t>Para cada situación, pida a la persona que lea el cuento en voz alta. Luego, pregúntele qué Declaración “Yo quiero” o “Yo necesito” podría usar para conseguir ayuda en ese cuento. En cada diapositiva, se incluyen ejemplos de Declaraciones “yo” como referencia.</a:t>
            </a:r>
          </a:p>
          <a:p>
            <a:pPr lvl="0"/>
            <a:endParaRPr lang="en-US" sz="1200" i="0" kern="1200" baseline="0" dirty="0">
              <a:solidFill>
                <a:schemeClr val="tx1"/>
              </a:solidFill>
              <a:effectLst/>
              <a:latin typeface="+mn-lt"/>
              <a:ea typeface="+mn-ea"/>
              <a:cs typeface="+mn-cs"/>
            </a:endParaRPr>
          </a:p>
          <a:p>
            <a:pPr lvl="0"/>
            <a:r>
              <a:rPr lang="es-MX" sz="1200" b="0" i="0" strike="noStrike" cap="none" spc="0" baseline="0" dirty="0">
                <a:solidFill>
                  <a:srgbClr val="000000"/>
                </a:solidFill>
                <a:effectLst/>
                <a:latin typeface="Calibri"/>
                <a:ea typeface="Calibri"/>
                <a:cs typeface="Calibri"/>
              </a:rPr>
              <a:t>Ejemplos de Declaraciones “yo”:</a:t>
            </a:r>
          </a:p>
          <a:p>
            <a:pPr marL="171450" lvl="0" indent="-171450">
              <a:buFont typeface="Arial" panose="020B0604020202020204" pitchFamily="34" charset="0"/>
              <a:buChar char="•"/>
            </a:pPr>
            <a:r>
              <a:rPr lang="es-MX" sz="1200" b="0" i="0" strike="noStrike" cap="none" spc="0" baseline="0" dirty="0">
                <a:solidFill>
                  <a:srgbClr val="000000"/>
                </a:solidFill>
                <a:effectLst/>
                <a:latin typeface="Calibri"/>
                <a:ea typeface="Calibri"/>
                <a:cs typeface="Calibri"/>
              </a:rPr>
              <a:t>Yo quiero iniciar un club en la escuela..</a:t>
            </a:r>
          </a:p>
          <a:p>
            <a:pPr marL="171450" lvl="0" indent="-171450">
              <a:buFont typeface="Arial" panose="020B0604020202020204" pitchFamily="34" charset="0"/>
              <a:buChar char="•"/>
            </a:pPr>
            <a:r>
              <a:rPr lang="es-MX" sz="1200" b="0" i="0" strike="noStrike" cap="none" spc="0" baseline="0" dirty="0">
                <a:solidFill>
                  <a:srgbClr val="000000"/>
                </a:solidFill>
                <a:effectLst/>
                <a:latin typeface="Calibri"/>
                <a:ea typeface="Calibri"/>
                <a:cs typeface="Calibri"/>
              </a:rPr>
              <a:t>Yo necesito una actividad extracurricular que sea divertida para mí.</a:t>
            </a:r>
          </a:p>
          <a:p>
            <a:pPr marL="171450" lvl="0" indent="-171450">
              <a:buFont typeface="Arial" panose="020B0604020202020204" pitchFamily="34" charset="0"/>
              <a:buChar char="•"/>
            </a:pPr>
            <a:r>
              <a:rPr lang="es-MX" sz="1200" b="0" i="0" strike="noStrike" cap="none" spc="0" baseline="0" dirty="0">
                <a:solidFill>
                  <a:srgbClr val="000000"/>
                </a:solidFill>
                <a:effectLst/>
                <a:latin typeface="Calibri"/>
                <a:ea typeface="Calibri"/>
                <a:cs typeface="Calibri"/>
              </a:rPr>
              <a:t>Yo necesito su ayuda para iniciar este club.</a:t>
            </a:r>
          </a:p>
        </p:txBody>
      </p:sp>
      <p:sp>
        <p:nvSpPr>
          <p:cNvPr id="4" name="Slide Number Placeholder 3"/>
          <p:cNvSpPr>
            <a:spLocks noGrp="1"/>
          </p:cNvSpPr>
          <p:nvPr>
            <p:ph type="sldNum" sz="quarter" idx="10"/>
          </p:nvPr>
        </p:nvSpPr>
        <p:spPr/>
        <p:txBody>
          <a:bodyPr/>
          <a:lstStyle/>
          <a:p>
            <a:fld id="{68BAA58B-7F68-4F22-A5B3-354C37D900B1}" type="slidenum">
              <a:rPr lang="en-US" smtClean="0"/>
              <a:t>15</a:t>
            </a:fld>
            <a:endParaRPr lang="en-US"/>
          </a:p>
        </p:txBody>
      </p:sp>
    </p:spTree>
    <p:extLst>
      <p:ext uri="{BB962C8B-B14F-4D97-AF65-F5344CB8AC3E}">
        <p14:creationId xmlns:p14="http://schemas.microsoft.com/office/powerpoint/2010/main" val="38008362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¡Excelente trabajo! ¿Alguien quiere ofrecerse para hacer el siguiente cuento?</a:t>
            </a:r>
          </a:p>
          <a:p>
            <a:pPr lvl="0"/>
            <a:endParaRPr lang="en-US" sz="1200" i="1" kern="1200" baseline="0" dirty="0">
              <a:solidFill>
                <a:schemeClr val="tx1"/>
              </a:solidFill>
              <a:effectLst/>
              <a:latin typeface="+mn-lt"/>
              <a:ea typeface="+mn-ea"/>
              <a:cs typeface="+mn-cs"/>
            </a:endParaRPr>
          </a:p>
          <a:p>
            <a:pPr lvl="0"/>
            <a:r>
              <a:rPr lang="es-MX" sz="1200" b="0" i="0" strike="noStrike" cap="none" spc="0" baseline="0" dirty="0">
                <a:solidFill>
                  <a:srgbClr val="000000"/>
                </a:solidFill>
                <a:effectLst/>
                <a:latin typeface="Calibri"/>
                <a:ea typeface="Calibri"/>
                <a:cs typeface="Calibri"/>
              </a:rPr>
              <a:t>Para cada situación, pida a la persona que lea el cuento en voz alta. Luego, pregúntele qué Declaración “Yo quiero” o “Yo necesito” podrían usar para conseguir ayuda en ese cuento. En cada diapositiva, se incluyen ejemplos de Declaraciones “yo” como referencia.</a:t>
            </a:r>
          </a:p>
          <a:p>
            <a:pPr lvl="0"/>
            <a:endParaRPr lang="en-US" sz="1200" i="0" kern="1200" baseline="0" dirty="0">
              <a:solidFill>
                <a:schemeClr val="tx1"/>
              </a:solidFill>
              <a:effectLst/>
              <a:latin typeface="+mn-lt"/>
              <a:ea typeface="+mn-ea"/>
              <a:cs typeface="+mn-cs"/>
            </a:endParaRPr>
          </a:p>
          <a:p>
            <a:pPr lvl="0"/>
            <a:r>
              <a:rPr lang="es-MX" sz="1200" b="0" i="0" strike="noStrike" cap="none" spc="0" baseline="0" dirty="0">
                <a:solidFill>
                  <a:srgbClr val="000000"/>
                </a:solidFill>
                <a:effectLst/>
                <a:latin typeface="Calibri"/>
                <a:ea typeface="Calibri"/>
                <a:cs typeface="Calibri"/>
              </a:rPr>
              <a:t>Ejemplos de Declaraciones “yo”:</a:t>
            </a:r>
          </a:p>
          <a:p>
            <a:pPr marL="171450" lvl="0" indent="-171450">
              <a:buFont typeface="Arial" panose="020B0604020202020204" pitchFamily="34" charset="0"/>
              <a:buChar char="•"/>
            </a:pPr>
            <a:r>
              <a:rPr lang="es-MX" sz="1200" b="0" i="0" strike="noStrike" cap="none" spc="0" baseline="0" dirty="0">
                <a:solidFill>
                  <a:srgbClr val="000000"/>
                </a:solidFill>
                <a:effectLst/>
                <a:latin typeface="Calibri"/>
                <a:ea typeface="Calibri"/>
                <a:cs typeface="Calibri"/>
              </a:rPr>
              <a:t>Yo necesito privacidad en mi recámara.</a:t>
            </a:r>
          </a:p>
          <a:p>
            <a:pPr marL="171450" lvl="0" indent="-171450">
              <a:buFont typeface="Arial" panose="020B0604020202020204" pitchFamily="34" charset="0"/>
              <a:buChar char="•"/>
            </a:pPr>
            <a:r>
              <a:rPr lang="es-MX" sz="1200" b="0" i="0" strike="noStrike" cap="none" spc="0" baseline="0" dirty="0">
                <a:solidFill>
                  <a:srgbClr val="000000"/>
                </a:solidFill>
                <a:effectLst/>
                <a:latin typeface="Calibri"/>
                <a:ea typeface="Calibri"/>
                <a:cs typeface="Calibri"/>
              </a:rPr>
              <a:t>Yo quiero que respete mi privacidad.</a:t>
            </a:r>
          </a:p>
          <a:p>
            <a:pPr marL="171450" lvl="0" indent="-171450">
              <a:buFont typeface="Arial" panose="020B0604020202020204" pitchFamily="34" charset="0"/>
              <a:buChar char="•"/>
            </a:pPr>
            <a:r>
              <a:rPr lang="es-MX" sz="1200" b="0" i="0" strike="noStrike" cap="none" spc="0" baseline="0" dirty="0">
                <a:solidFill>
                  <a:srgbClr val="000000"/>
                </a:solidFill>
                <a:effectLst/>
                <a:latin typeface="Calibri"/>
                <a:ea typeface="Calibri"/>
                <a:cs typeface="Calibri"/>
              </a:rPr>
              <a:t>Yo necesito tiempo a solas en mi recámara todos los días.</a:t>
            </a:r>
            <a:endParaRPr lang="en-US" sz="110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8BAA58B-7F68-4F22-A5B3-354C37D900B1}" type="slidenum">
              <a:rPr lang="en-US" smtClean="0"/>
              <a:t>16</a:t>
            </a:fld>
            <a:endParaRPr lang="en-US"/>
          </a:p>
        </p:txBody>
      </p:sp>
    </p:spTree>
    <p:extLst>
      <p:ext uri="{BB962C8B-B14F-4D97-AF65-F5344CB8AC3E}">
        <p14:creationId xmlns:p14="http://schemas.microsoft.com/office/powerpoint/2010/main" val="20837486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¡Excelente trabajo! ¿Alguien quiere ofrecerse para hacer el siguiente cuento?</a:t>
            </a:r>
          </a:p>
          <a:p>
            <a:pPr lvl="0"/>
            <a:endParaRPr lang="en-US" sz="1200" i="1" kern="1200" baseline="0" dirty="0">
              <a:solidFill>
                <a:schemeClr val="tx1"/>
              </a:solidFill>
              <a:effectLst/>
              <a:latin typeface="+mn-lt"/>
              <a:ea typeface="+mn-ea"/>
              <a:cs typeface="+mn-cs"/>
            </a:endParaRPr>
          </a:p>
          <a:p>
            <a:pPr lvl="0"/>
            <a:r>
              <a:rPr lang="es-MX" sz="1200" b="0" i="0" strike="noStrike" cap="none" spc="0" baseline="0" dirty="0">
                <a:solidFill>
                  <a:srgbClr val="000000"/>
                </a:solidFill>
                <a:effectLst/>
                <a:latin typeface="Calibri"/>
                <a:ea typeface="Calibri"/>
                <a:cs typeface="Calibri"/>
              </a:rPr>
              <a:t>Para cada situación, pida a la persona que lea el cuento en voz alta. Luego, pregúntele qué Declaración “Yo quiero” o “Yo necesito” podrían usar para conseguir ayuda en ese cuento. En cada diapositiva, se incluyen ejemplos de Declaraciones “yo” como referencia.</a:t>
            </a:r>
          </a:p>
          <a:p>
            <a:pPr lvl="0"/>
            <a:endParaRPr lang="en-US" sz="1200" i="0" kern="1200" baseline="0" dirty="0">
              <a:solidFill>
                <a:schemeClr val="tx1"/>
              </a:solidFill>
              <a:effectLst/>
              <a:latin typeface="+mn-lt"/>
              <a:ea typeface="+mn-ea"/>
              <a:cs typeface="+mn-cs"/>
            </a:endParaRPr>
          </a:p>
          <a:p>
            <a:pPr lvl="0"/>
            <a:r>
              <a:rPr lang="es-MX" sz="1200" b="0" i="0" strike="noStrike" cap="none" spc="0" baseline="0" dirty="0">
                <a:solidFill>
                  <a:srgbClr val="000000"/>
                </a:solidFill>
                <a:effectLst/>
                <a:latin typeface="Calibri"/>
                <a:ea typeface="Calibri"/>
                <a:cs typeface="Calibri"/>
              </a:rPr>
              <a:t>Ejemplos de Declaraciones “yo”:</a:t>
            </a:r>
          </a:p>
          <a:p>
            <a:pPr marL="171450" lvl="0" indent="-171450">
              <a:buFont typeface="Arial" panose="020B0604020202020204" pitchFamily="34" charset="0"/>
              <a:buChar char="•"/>
            </a:pPr>
            <a:r>
              <a:rPr lang="es-MX" sz="1200" b="0" i="0" strike="noStrike" cap="none" spc="0" baseline="0" dirty="0">
                <a:solidFill>
                  <a:srgbClr val="000000"/>
                </a:solidFill>
                <a:effectLst/>
                <a:latin typeface="Calibri"/>
                <a:ea typeface="Calibri"/>
                <a:cs typeface="Calibri"/>
              </a:rPr>
              <a:t>Yo necesito que me pidas mi teléfono antes de tomarlo.</a:t>
            </a:r>
          </a:p>
          <a:p>
            <a:pPr marL="171450" lvl="0" indent="-171450">
              <a:buFont typeface="Arial" panose="020B0604020202020204" pitchFamily="34" charset="0"/>
              <a:buChar char="•"/>
            </a:pPr>
            <a:r>
              <a:rPr lang="es-MX" sz="1200" b="0" i="0" strike="noStrike" cap="none" spc="0" baseline="0" dirty="0">
                <a:solidFill>
                  <a:srgbClr val="000000"/>
                </a:solidFill>
                <a:effectLst/>
                <a:latin typeface="Calibri"/>
                <a:ea typeface="Calibri"/>
                <a:cs typeface="Calibri"/>
              </a:rPr>
              <a:t>Yo quiero que confíes en mí.</a:t>
            </a:r>
          </a:p>
          <a:p>
            <a:pPr marL="171450" lvl="0" indent="-171450">
              <a:buFont typeface="Arial" panose="020B0604020202020204" pitchFamily="34" charset="0"/>
              <a:buChar char="•"/>
            </a:pPr>
            <a:r>
              <a:rPr lang="es-MX" sz="1200" b="0" i="0" strike="noStrike" cap="none" spc="0" baseline="0" dirty="0">
                <a:solidFill>
                  <a:srgbClr val="000000"/>
                </a:solidFill>
                <a:effectLst/>
                <a:latin typeface="Calibri"/>
                <a:ea typeface="Calibri"/>
                <a:cs typeface="Calibri"/>
              </a:rPr>
              <a:t>Yo necesito que dejes de leer mis mensajes de texto.</a:t>
            </a:r>
          </a:p>
        </p:txBody>
      </p:sp>
      <p:sp>
        <p:nvSpPr>
          <p:cNvPr id="4" name="Slide Number Placeholder 3"/>
          <p:cNvSpPr>
            <a:spLocks noGrp="1"/>
          </p:cNvSpPr>
          <p:nvPr>
            <p:ph type="sldNum" sz="quarter" idx="10"/>
          </p:nvPr>
        </p:nvSpPr>
        <p:spPr/>
        <p:txBody>
          <a:bodyPr/>
          <a:lstStyle/>
          <a:p>
            <a:fld id="{68BAA58B-7F68-4F22-A5B3-354C37D900B1}" type="slidenum">
              <a:rPr lang="en-US" smtClean="0"/>
              <a:t>17</a:t>
            </a:fld>
            <a:endParaRPr lang="en-US"/>
          </a:p>
        </p:txBody>
      </p:sp>
    </p:spTree>
    <p:extLst>
      <p:ext uri="{BB962C8B-B14F-4D97-AF65-F5344CB8AC3E}">
        <p14:creationId xmlns:p14="http://schemas.microsoft.com/office/powerpoint/2010/main" val="41430005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¡Excelente trabajo! ¿Alguien quiere ofrecerse para hacer el siguiente cuento?</a:t>
            </a:r>
          </a:p>
          <a:p>
            <a:pPr lvl="0"/>
            <a:endParaRPr lang="en-US" sz="1200" i="1" kern="1200" baseline="0" dirty="0">
              <a:solidFill>
                <a:schemeClr val="tx1"/>
              </a:solidFill>
              <a:effectLst/>
              <a:latin typeface="+mn-lt"/>
              <a:ea typeface="+mn-ea"/>
              <a:cs typeface="+mn-cs"/>
            </a:endParaRPr>
          </a:p>
          <a:p>
            <a:pPr lvl="0"/>
            <a:r>
              <a:rPr lang="es-MX" sz="1200" b="0" i="0" strike="noStrike" cap="none" spc="0" baseline="0" dirty="0">
                <a:solidFill>
                  <a:srgbClr val="000000"/>
                </a:solidFill>
                <a:effectLst/>
                <a:latin typeface="Calibri"/>
                <a:ea typeface="Calibri"/>
                <a:cs typeface="Calibri"/>
              </a:rPr>
              <a:t>Para cada situación, pida a la persona que lea el cuento en voz alta. Luego, pregúntele qué Declaración “Yo quiero” o “Yo necesito” podrían usar para conseguir ayuda en ese cuento. En cada diapositiva, se incluyen ejemplos de Declaraciones “yo” como referencia.</a:t>
            </a:r>
          </a:p>
          <a:p>
            <a:pPr lvl="0"/>
            <a:endParaRPr lang="en-US" sz="1200" i="0" kern="1200" baseline="0" dirty="0">
              <a:solidFill>
                <a:schemeClr val="tx1"/>
              </a:solidFill>
              <a:effectLst/>
              <a:latin typeface="+mn-lt"/>
              <a:ea typeface="+mn-ea"/>
              <a:cs typeface="+mn-cs"/>
            </a:endParaRPr>
          </a:p>
          <a:p>
            <a:pPr lvl="0"/>
            <a:r>
              <a:rPr lang="es-MX" sz="1200" b="0" i="0" strike="noStrike" cap="none" spc="0" baseline="0" dirty="0">
                <a:solidFill>
                  <a:srgbClr val="000000"/>
                </a:solidFill>
                <a:effectLst/>
                <a:latin typeface="Calibri"/>
                <a:ea typeface="Calibri"/>
                <a:cs typeface="Calibri"/>
              </a:rPr>
              <a:t>Ejemplos de Declaraciones “yo”:</a:t>
            </a:r>
          </a:p>
          <a:p>
            <a:pPr marL="171450" lvl="0" indent="-171450">
              <a:buFont typeface="Arial" panose="020B0604020202020204" pitchFamily="34" charset="0"/>
              <a:buChar char="•"/>
            </a:pPr>
            <a:r>
              <a:rPr lang="es-MX" sz="1200" b="0" i="0" strike="noStrike" cap="none" spc="0" baseline="0" dirty="0">
                <a:solidFill>
                  <a:srgbClr val="000000"/>
                </a:solidFill>
                <a:effectLst/>
                <a:latin typeface="Calibri"/>
                <a:ea typeface="Calibri"/>
                <a:cs typeface="Calibri"/>
              </a:rPr>
              <a:t>Yo quiero que deje de hacerlo.</a:t>
            </a:r>
          </a:p>
          <a:p>
            <a:pPr marL="171450" lvl="0" indent="-171450">
              <a:buFont typeface="Arial" panose="020B0604020202020204" pitchFamily="34" charset="0"/>
              <a:buChar char="•"/>
            </a:pPr>
            <a:r>
              <a:rPr lang="es-MX" sz="1200" b="0" i="0" strike="noStrike" cap="none" spc="0" baseline="0" dirty="0">
                <a:solidFill>
                  <a:srgbClr val="000000"/>
                </a:solidFill>
                <a:effectLst/>
                <a:latin typeface="Calibri"/>
                <a:ea typeface="Calibri"/>
                <a:cs typeface="Calibri"/>
              </a:rPr>
              <a:t>Yo necesito espacio.</a:t>
            </a:r>
          </a:p>
          <a:p>
            <a:pPr marL="171450" lvl="0" indent="-171450">
              <a:buFont typeface="Arial" panose="020B0604020202020204" pitchFamily="34" charset="0"/>
              <a:buChar char="•"/>
            </a:pPr>
            <a:r>
              <a:rPr lang="es-MX" sz="1200" b="0" i="0" strike="noStrike" cap="none" spc="0" baseline="0" dirty="0">
                <a:solidFill>
                  <a:srgbClr val="000000"/>
                </a:solidFill>
                <a:effectLst/>
                <a:latin typeface="Calibri"/>
                <a:ea typeface="Calibri"/>
                <a:cs typeface="Calibri"/>
              </a:rPr>
              <a:t>Yo necesito ayuda.</a:t>
            </a:r>
          </a:p>
        </p:txBody>
      </p:sp>
      <p:sp>
        <p:nvSpPr>
          <p:cNvPr id="4" name="Slide Number Placeholder 3"/>
          <p:cNvSpPr>
            <a:spLocks noGrp="1"/>
          </p:cNvSpPr>
          <p:nvPr>
            <p:ph type="sldNum" sz="quarter" idx="10"/>
          </p:nvPr>
        </p:nvSpPr>
        <p:spPr/>
        <p:txBody>
          <a:bodyPr/>
          <a:lstStyle/>
          <a:p>
            <a:fld id="{68BAA58B-7F68-4F22-A5B3-354C37D900B1}" type="slidenum">
              <a:rPr lang="en-US" smtClean="0"/>
              <a:t>18</a:t>
            </a:fld>
            <a:endParaRPr lang="en-US"/>
          </a:p>
        </p:txBody>
      </p:sp>
    </p:spTree>
    <p:extLst>
      <p:ext uri="{BB962C8B-B14F-4D97-AF65-F5344CB8AC3E}">
        <p14:creationId xmlns:p14="http://schemas.microsoft.com/office/powerpoint/2010/main" val="11009198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¡Excelente trabajo! ¿Alguien quiere ofrecerse para hacer el siguiente cuento?</a:t>
            </a:r>
          </a:p>
          <a:p>
            <a:pPr lvl="0"/>
            <a:endParaRPr lang="en-US" sz="1200" i="1" kern="1200" baseline="0" dirty="0">
              <a:solidFill>
                <a:schemeClr val="tx1"/>
              </a:solidFill>
              <a:effectLst/>
              <a:latin typeface="+mn-lt"/>
              <a:ea typeface="+mn-ea"/>
              <a:cs typeface="+mn-cs"/>
            </a:endParaRPr>
          </a:p>
          <a:p>
            <a:pPr lvl="0"/>
            <a:r>
              <a:rPr lang="es-MX" sz="1200" b="0" i="0" strike="noStrike" cap="none" spc="0" baseline="0" dirty="0">
                <a:solidFill>
                  <a:srgbClr val="000000"/>
                </a:solidFill>
                <a:effectLst/>
                <a:latin typeface="Calibri"/>
                <a:ea typeface="Calibri"/>
                <a:cs typeface="Calibri"/>
              </a:rPr>
              <a:t>Para cada situación, pida a la persona que lea el cuento en voz alta. Luego, pregúntele qué Declaración “Yo quiero” o “Yo necesito” podrían usar para conseguir ayuda en ese cuento. En cada diapositiva, se incluyen ejemplos de Declaraciones “yo” como referencia.</a:t>
            </a:r>
          </a:p>
          <a:p>
            <a:pPr lvl="0"/>
            <a:endParaRPr lang="en-US" sz="1200" i="0" kern="1200" baseline="0" dirty="0">
              <a:solidFill>
                <a:schemeClr val="tx1"/>
              </a:solidFill>
              <a:effectLst/>
              <a:latin typeface="+mn-lt"/>
              <a:ea typeface="+mn-ea"/>
              <a:cs typeface="+mn-cs"/>
            </a:endParaRPr>
          </a:p>
          <a:p>
            <a:pPr lvl="0"/>
            <a:r>
              <a:rPr lang="es-MX" sz="1200" b="0" i="0" strike="noStrike" cap="none" spc="0" baseline="0" dirty="0">
                <a:solidFill>
                  <a:srgbClr val="000000"/>
                </a:solidFill>
                <a:effectLst/>
                <a:latin typeface="Calibri"/>
                <a:ea typeface="Calibri"/>
                <a:cs typeface="Calibri"/>
              </a:rPr>
              <a:t>Ejemplos de Declaraciones “yo”:</a:t>
            </a:r>
          </a:p>
          <a:p>
            <a:pPr marL="171450" lvl="0" indent="-171450">
              <a:buFont typeface="Arial" panose="020B0604020202020204" pitchFamily="34" charset="0"/>
              <a:buChar char="•"/>
            </a:pPr>
            <a:r>
              <a:rPr lang="es-MX" sz="1200" b="0" i="0" strike="noStrike" cap="none" spc="0" baseline="0" dirty="0">
                <a:solidFill>
                  <a:srgbClr val="000000"/>
                </a:solidFill>
                <a:effectLst/>
                <a:latin typeface="Calibri"/>
                <a:ea typeface="Calibri"/>
                <a:cs typeface="Calibri"/>
              </a:rPr>
              <a:t>Yo quiero un trabajo.</a:t>
            </a:r>
          </a:p>
          <a:p>
            <a:pPr marL="171450" lvl="0" indent="-171450">
              <a:buFont typeface="Arial" panose="020B0604020202020204" pitchFamily="34" charset="0"/>
              <a:buChar char="•"/>
            </a:pPr>
            <a:r>
              <a:rPr lang="es-MX" sz="1200" b="0" i="0" strike="noStrike" cap="none" spc="0" baseline="0" dirty="0">
                <a:solidFill>
                  <a:srgbClr val="000000"/>
                </a:solidFill>
                <a:effectLst/>
                <a:latin typeface="Calibri"/>
                <a:ea typeface="Calibri"/>
                <a:cs typeface="Calibri"/>
              </a:rPr>
              <a:t>Yo quiero ganar dinero.</a:t>
            </a:r>
          </a:p>
          <a:p>
            <a:pPr marL="171450" lvl="0" indent="-171450">
              <a:buFont typeface="Arial" panose="020B0604020202020204" pitchFamily="34" charset="0"/>
              <a:buChar char="•"/>
            </a:pPr>
            <a:r>
              <a:rPr lang="es-MX" sz="1200" b="0" i="0" strike="noStrike" cap="none" spc="0" baseline="0" dirty="0">
                <a:solidFill>
                  <a:srgbClr val="000000"/>
                </a:solidFill>
                <a:effectLst/>
                <a:latin typeface="Calibri"/>
                <a:ea typeface="Calibri"/>
                <a:cs typeface="Calibri"/>
              </a:rPr>
              <a:t>Yo necesito su apoyo para conseguir un trabajo.</a:t>
            </a:r>
          </a:p>
        </p:txBody>
      </p:sp>
      <p:sp>
        <p:nvSpPr>
          <p:cNvPr id="4" name="Slide Number Placeholder 3"/>
          <p:cNvSpPr>
            <a:spLocks noGrp="1"/>
          </p:cNvSpPr>
          <p:nvPr>
            <p:ph type="sldNum" sz="quarter" idx="10"/>
          </p:nvPr>
        </p:nvSpPr>
        <p:spPr/>
        <p:txBody>
          <a:bodyPr/>
          <a:lstStyle/>
          <a:p>
            <a:fld id="{68BAA58B-7F68-4F22-A5B3-354C37D900B1}" type="slidenum">
              <a:rPr lang="en-US" smtClean="0"/>
              <a:t>19</a:t>
            </a:fld>
            <a:endParaRPr lang="en-US"/>
          </a:p>
        </p:txBody>
      </p:sp>
    </p:spTree>
    <p:extLst>
      <p:ext uri="{BB962C8B-B14F-4D97-AF65-F5344CB8AC3E}">
        <p14:creationId xmlns:p14="http://schemas.microsoft.com/office/powerpoint/2010/main" val="19775708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Recuerden: todo el año iremos agregando herramientas a nuestra Caja de herramientas para una sana relación. La semana pasada, agregamos “Yo me siento” a nuestra caja de herramientas. Más tarde hoy, cada quien recibirá su propia caja de herramientas para usarla en nuestras clases.</a:t>
            </a:r>
          </a:p>
          <a:p>
            <a:pPr marL="0" marR="0" lvl="0" indent="0" algn="l" defTabSz="914400" rtl="0" eaLnBrk="1" fontAlgn="auto" latinLnBrk="0" hangingPunct="1">
              <a:lnSpc>
                <a:spcPct val="100000"/>
              </a:lnSpc>
              <a:spcBef>
                <a:spcPct val="0"/>
              </a:spcBef>
              <a:spcAft>
                <a:spcPct val="0"/>
              </a:spcAft>
              <a:buClrTx/>
              <a:buSzTx/>
              <a:buFontTx/>
              <a:buNone/>
              <a:defRPr/>
            </a:pPr>
            <a:endParaRPr lang="en-US" sz="1200" b="1" i="1"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r>
              <a:rPr lang="es-MX" sz="1200" b="0" i="1" strike="noStrike" cap="none" spc="0" baseline="0" dirty="0">
                <a:solidFill>
                  <a:srgbClr val="000000"/>
                </a:solidFill>
                <a:effectLst/>
                <a:latin typeface="Calibri"/>
                <a:ea typeface="Calibri"/>
                <a:cs typeface="Calibri"/>
              </a:rPr>
              <a:t>Hagamos un ejemplo. Si un amigo les mintiera, ¿cómo se sentirían? ¿Puede alguien practicar compartir ese sentimiento con una Declaración “Yo me siento”?</a:t>
            </a:r>
            <a:endParaRPr lang="en-US" b="0" dirty="0"/>
          </a:p>
        </p:txBody>
      </p:sp>
      <p:sp>
        <p:nvSpPr>
          <p:cNvPr id="4" name="Slide Number Placeholder 3"/>
          <p:cNvSpPr>
            <a:spLocks noGrp="1"/>
          </p:cNvSpPr>
          <p:nvPr>
            <p:ph type="sldNum" sz="quarter" idx="10"/>
          </p:nvPr>
        </p:nvSpPr>
        <p:spPr/>
        <p:txBody>
          <a:bodyPr/>
          <a:lstStyle/>
          <a:p>
            <a:fld id="{68BAA58B-7F68-4F22-A5B3-354C37D900B1}" type="slidenum">
              <a:rPr lang="en-US" smtClean="0"/>
              <a:t>2</a:t>
            </a:fld>
            <a:endParaRPr lang="en-US"/>
          </a:p>
        </p:txBody>
      </p:sp>
    </p:spTree>
    <p:extLst>
      <p:ext uri="{BB962C8B-B14F-4D97-AF65-F5344CB8AC3E}">
        <p14:creationId xmlns:p14="http://schemas.microsoft.com/office/powerpoint/2010/main" val="5643211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¡Excelente trabajo! ¿Alguien quiere ofrecerse para hacer el siguiente cuento?</a:t>
            </a:r>
          </a:p>
          <a:p>
            <a:pPr lvl="0"/>
            <a:endParaRPr lang="en-US" sz="1200" i="1" kern="1200" baseline="0" dirty="0">
              <a:solidFill>
                <a:schemeClr val="tx1"/>
              </a:solidFill>
              <a:effectLst/>
              <a:latin typeface="+mn-lt"/>
              <a:ea typeface="+mn-ea"/>
              <a:cs typeface="+mn-cs"/>
            </a:endParaRPr>
          </a:p>
          <a:p>
            <a:pPr lvl="0"/>
            <a:r>
              <a:rPr lang="es-MX" sz="1200" b="0" i="0" strike="noStrike" cap="none" spc="0" baseline="0" dirty="0">
                <a:solidFill>
                  <a:srgbClr val="000000"/>
                </a:solidFill>
                <a:effectLst/>
                <a:latin typeface="Calibri"/>
                <a:ea typeface="Calibri"/>
                <a:cs typeface="Calibri"/>
              </a:rPr>
              <a:t>Para cada situación, pida a la persona que lea el cuento en voz alta. Luego, pregúntele qué Declaración “Yo quiero” o “Yo necesito” podrían usar para conseguir ayuda en ese cuento. En cada diapositiva, se incluyen ejemplos de Declaraciones “yo” como referencia.</a:t>
            </a:r>
          </a:p>
          <a:p>
            <a:pPr lvl="0"/>
            <a:endParaRPr lang="en-US" sz="1200" i="0" kern="1200" baseline="0" dirty="0">
              <a:solidFill>
                <a:schemeClr val="tx1"/>
              </a:solidFill>
              <a:effectLst/>
              <a:latin typeface="+mn-lt"/>
              <a:ea typeface="+mn-ea"/>
              <a:cs typeface="+mn-cs"/>
            </a:endParaRPr>
          </a:p>
          <a:p>
            <a:pPr lvl="0"/>
            <a:r>
              <a:rPr lang="es-MX" sz="1200" b="0" i="0" strike="noStrike" cap="none" spc="0" baseline="0" dirty="0">
                <a:solidFill>
                  <a:srgbClr val="000000"/>
                </a:solidFill>
                <a:effectLst/>
                <a:latin typeface="Calibri"/>
                <a:ea typeface="Calibri"/>
                <a:cs typeface="Calibri"/>
              </a:rPr>
              <a:t>Ejemplos de Declaraciones “yo”:</a:t>
            </a:r>
          </a:p>
          <a:p>
            <a:pPr marL="171450" lvl="0" indent="-171450">
              <a:buFont typeface="Arial" panose="020B0604020202020204" pitchFamily="34" charset="0"/>
              <a:buChar char="•"/>
            </a:pPr>
            <a:r>
              <a:rPr lang="es-MX" sz="1200" b="0" i="0" strike="noStrike" cap="none" spc="0" baseline="0" dirty="0">
                <a:solidFill>
                  <a:srgbClr val="000000"/>
                </a:solidFill>
                <a:effectLst/>
                <a:latin typeface="Calibri"/>
                <a:ea typeface="Calibri"/>
                <a:cs typeface="Calibri"/>
              </a:rPr>
              <a:t>Yo quiero aprender a cocinar.</a:t>
            </a:r>
          </a:p>
          <a:p>
            <a:pPr marL="171450" lvl="0" indent="-171450">
              <a:buFont typeface="Arial" panose="020B0604020202020204" pitchFamily="34" charset="0"/>
              <a:buChar char="•"/>
            </a:pPr>
            <a:r>
              <a:rPr lang="es-MX" sz="1200" b="0" i="0" strike="noStrike" cap="none" spc="0" baseline="0" dirty="0">
                <a:solidFill>
                  <a:srgbClr val="000000"/>
                </a:solidFill>
                <a:effectLst/>
                <a:latin typeface="Calibri"/>
                <a:ea typeface="Calibri"/>
                <a:cs typeface="Calibri"/>
              </a:rPr>
              <a:t>Yo necesito poder hacer mis propios alimentos.</a:t>
            </a:r>
          </a:p>
          <a:p>
            <a:pPr marL="171450" lvl="0" indent="-171450">
              <a:buFont typeface="Arial" panose="020B0604020202020204" pitchFamily="34" charset="0"/>
              <a:buChar char="•"/>
            </a:pPr>
            <a:r>
              <a:rPr lang="es-MX" sz="1200" b="0" i="0" strike="noStrike" cap="none" spc="0" baseline="0" dirty="0">
                <a:solidFill>
                  <a:srgbClr val="000000"/>
                </a:solidFill>
                <a:effectLst/>
                <a:latin typeface="Calibri"/>
                <a:ea typeface="Calibri"/>
                <a:cs typeface="Calibri"/>
              </a:rPr>
              <a:t>Yo quiero que me ayude a aprender a cocinar.</a:t>
            </a:r>
            <a:endParaRPr lang="en-US" sz="110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8BAA58B-7F68-4F22-A5B3-354C37D900B1}" type="slidenum">
              <a:rPr lang="en-US" smtClean="0"/>
              <a:t>20</a:t>
            </a:fld>
            <a:endParaRPr lang="en-US"/>
          </a:p>
        </p:txBody>
      </p:sp>
    </p:spTree>
    <p:extLst>
      <p:ext uri="{BB962C8B-B14F-4D97-AF65-F5344CB8AC3E}">
        <p14:creationId xmlns:p14="http://schemas.microsoft.com/office/powerpoint/2010/main" val="831784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¡Excelente trabajo! ¿Alguien quiere ofrecerse para hacer el siguiente cuento?</a:t>
            </a:r>
          </a:p>
          <a:p>
            <a:pPr lvl="0"/>
            <a:endParaRPr lang="en-US" sz="1200" i="1" kern="1200" baseline="0" dirty="0">
              <a:solidFill>
                <a:schemeClr val="tx1"/>
              </a:solidFill>
              <a:effectLst/>
              <a:latin typeface="+mn-lt"/>
              <a:ea typeface="+mn-ea"/>
              <a:cs typeface="+mn-cs"/>
            </a:endParaRPr>
          </a:p>
          <a:p>
            <a:pPr lvl="0"/>
            <a:r>
              <a:rPr lang="es-MX" sz="1200" b="0" i="0" strike="noStrike" cap="none" spc="0" baseline="0" dirty="0">
                <a:solidFill>
                  <a:srgbClr val="000000"/>
                </a:solidFill>
                <a:effectLst/>
                <a:latin typeface="Calibri"/>
                <a:ea typeface="Calibri"/>
                <a:cs typeface="Calibri"/>
              </a:rPr>
              <a:t>Para cada situación, pida a la persona que lea el cuento en voz alta. Luego, pregúntele qué Declaración “Yo quiero” o “Yo necesito” podrían usar para conseguir ayuda en ese cuento. En cada diapositiva, se incluyen ejemplos de Declaraciones “yo” como referencia.</a:t>
            </a:r>
          </a:p>
          <a:p>
            <a:pPr lvl="0"/>
            <a:endParaRPr lang="en-US" sz="1200" i="0" kern="1200" baseline="0" dirty="0">
              <a:solidFill>
                <a:schemeClr val="tx1"/>
              </a:solidFill>
              <a:effectLst/>
              <a:latin typeface="+mn-lt"/>
              <a:ea typeface="+mn-ea"/>
              <a:cs typeface="+mn-cs"/>
            </a:endParaRPr>
          </a:p>
          <a:p>
            <a:pPr lvl="0"/>
            <a:r>
              <a:rPr lang="es-MX" sz="1200" b="0" i="0" strike="noStrike" cap="none" spc="0" baseline="0" dirty="0">
                <a:solidFill>
                  <a:srgbClr val="000000"/>
                </a:solidFill>
                <a:effectLst/>
                <a:latin typeface="Calibri"/>
                <a:ea typeface="Calibri"/>
                <a:cs typeface="Calibri"/>
              </a:rPr>
              <a:t>Ejemplos de Declaraciones “yo”:</a:t>
            </a:r>
          </a:p>
          <a:p>
            <a:pPr marL="171450" lvl="0" indent="-171450">
              <a:buFont typeface="Arial" panose="020B0604020202020204" pitchFamily="34" charset="0"/>
              <a:buChar char="•"/>
            </a:pPr>
            <a:r>
              <a:rPr lang="es-MX" sz="1200" b="0" i="0" strike="noStrike" cap="none" spc="0" baseline="0" dirty="0">
                <a:solidFill>
                  <a:srgbClr val="000000"/>
                </a:solidFill>
                <a:effectLst/>
                <a:latin typeface="Calibri"/>
                <a:ea typeface="Calibri"/>
                <a:cs typeface="Calibri"/>
              </a:rPr>
              <a:t>Yo necesito hablar con usted, por favor.</a:t>
            </a:r>
          </a:p>
          <a:p>
            <a:pPr marL="171450" lvl="0" indent="-171450">
              <a:buFont typeface="Arial" panose="020B0604020202020204" pitchFamily="34" charset="0"/>
              <a:buChar char="•"/>
            </a:pPr>
            <a:r>
              <a:rPr lang="es-MX" sz="1200" b="0" i="0" strike="noStrike" cap="none" spc="0" baseline="0" dirty="0">
                <a:solidFill>
                  <a:srgbClr val="000000"/>
                </a:solidFill>
                <a:effectLst/>
                <a:latin typeface="Calibri"/>
                <a:ea typeface="Calibri"/>
                <a:cs typeface="Calibri"/>
              </a:rPr>
              <a:t>Yo necesito ir a casa por estoy enfermo.</a:t>
            </a:r>
          </a:p>
          <a:p>
            <a:pPr marL="171450" lvl="0" indent="-171450">
              <a:buFont typeface="Arial" panose="020B0604020202020204" pitchFamily="34" charset="0"/>
              <a:buChar char="•"/>
            </a:pPr>
            <a:r>
              <a:rPr lang="es-MX" sz="1200" b="0" i="0" strike="noStrike" cap="none" spc="0" baseline="0" dirty="0">
                <a:solidFill>
                  <a:srgbClr val="000000"/>
                </a:solidFill>
                <a:effectLst/>
                <a:latin typeface="Calibri"/>
                <a:ea typeface="Calibri"/>
                <a:cs typeface="Calibri"/>
              </a:rPr>
              <a:t>Yo quiero ir a casa por estoy enfermo.</a:t>
            </a:r>
            <a:endParaRPr lang="en-US" sz="110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8BAA58B-7F68-4F22-A5B3-354C37D900B1}" type="slidenum">
              <a:rPr lang="en-US" smtClean="0"/>
              <a:t>21</a:t>
            </a:fld>
            <a:endParaRPr lang="en-US"/>
          </a:p>
        </p:txBody>
      </p:sp>
    </p:spTree>
    <p:extLst>
      <p:ext uri="{BB962C8B-B14F-4D97-AF65-F5344CB8AC3E}">
        <p14:creationId xmlns:p14="http://schemas.microsoft.com/office/powerpoint/2010/main" val="4061957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¡Excelente trabajo! ¿Alguien quiere ofrecerse para hacer el siguiente cuento?</a:t>
            </a:r>
          </a:p>
          <a:p>
            <a:pPr lvl="0"/>
            <a:endParaRPr lang="en-US" sz="1200" i="1" kern="1200" baseline="0" dirty="0">
              <a:solidFill>
                <a:schemeClr val="tx1"/>
              </a:solidFill>
              <a:effectLst/>
              <a:latin typeface="+mn-lt"/>
              <a:ea typeface="+mn-ea"/>
              <a:cs typeface="+mn-cs"/>
            </a:endParaRPr>
          </a:p>
          <a:p>
            <a:pPr lvl="0"/>
            <a:r>
              <a:rPr lang="es-MX" sz="1200" b="0" i="0" strike="noStrike" cap="none" spc="0" baseline="0" dirty="0">
                <a:solidFill>
                  <a:srgbClr val="000000"/>
                </a:solidFill>
                <a:effectLst/>
                <a:latin typeface="Calibri"/>
                <a:ea typeface="Calibri"/>
                <a:cs typeface="Calibri"/>
              </a:rPr>
              <a:t>Para cada situación, pida a la persona que lea el cuento en voz alta. Luego, pregúntele qué Declaración “Yo quiero” o “Yo necesito” podrían usar para conseguir ayuda en ese cuento. En cada diapositiva, se incluyen ejemplos de Declaraciones “yo” como referencia.</a:t>
            </a:r>
          </a:p>
          <a:p>
            <a:pPr lvl="0"/>
            <a:endParaRPr lang="en-US" sz="1200" i="0" kern="1200" baseline="0" dirty="0">
              <a:solidFill>
                <a:schemeClr val="tx1"/>
              </a:solidFill>
              <a:effectLst/>
              <a:latin typeface="+mn-lt"/>
              <a:ea typeface="+mn-ea"/>
              <a:cs typeface="+mn-cs"/>
            </a:endParaRPr>
          </a:p>
          <a:p>
            <a:pPr lvl="0"/>
            <a:r>
              <a:rPr lang="es-MX" sz="1200" b="0" i="0" strike="noStrike" cap="none" spc="0" baseline="0" dirty="0">
                <a:solidFill>
                  <a:srgbClr val="000000"/>
                </a:solidFill>
                <a:effectLst/>
                <a:latin typeface="Calibri"/>
                <a:ea typeface="Calibri"/>
                <a:cs typeface="Calibri"/>
              </a:rPr>
              <a:t>Ejemplos de Declaraciones “yo”:</a:t>
            </a:r>
          </a:p>
          <a:p>
            <a:pPr marL="171450" lvl="0" indent="-171450">
              <a:buFont typeface="Arial" panose="020B0604020202020204" pitchFamily="34" charset="0"/>
              <a:buChar char="•"/>
            </a:pPr>
            <a:r>
              <a:rPr lang="es-MX" sz="1200" b="0" i="0" strike="noStrike" cap="none" spc="0" baseline="0" dirty="0">
                <a:solidFill>
                  <a:srgbClr val="000000"/>
                </a:solidFill>
                <a:effectLst/>
                <a:latin typeface="Calibri"/>
                <a:ea typeface="Calibri"/>
                <a:cs typeface="Calibri"/>
              </a:rPr>
              <a:t>Yo necesito que sepa que hirió mis sentimientos.</a:t>
            </a:r>
          </a:p>
          <a:p>
            <a:pPr marL="171450" lvl="0" indent="-171450">
              <a:buFont typeface="Arial" panose="020B0604020202020204" pitchFamily="34" charset="0"/>
              <a:buChar char="•"/>
            </a:pPr>
            <a:r>
              <a:rPr lang="es-MX" sz="1200" b="0" i="0" strike="noStrike" cap="none" spc="0" baseline="0" dirty="0">
                <a:solidFill>
                  <a:srgbClr val="000000"/>
                </a:solidFill>
                <a:effectLst/>
                <a:latin typeface="Calibri"/>
                <a:ea typeface="Calibri"/>
                <a:cs typeface="Calibri"/>
              </a:rPr>
              <a:t>Yo quiero que sea honesto conmigo.</a:t>
            </a:r>
          </a:p>
          <a:p>
            <a:pPr marL="171450" lvl="0" indent="-171450">
              <a:buFont typeface="Arial" panose="020B0604020202020204" pitchFamily="34" charset="0"/>
              <a:buChar char="•"/>
            </a:pPr>
            <a:r>
              <a:rPr lang="es-MX" sz="1200" b="0" i="0" strike="noStrike" cap="none" spc="0" baseline="0" dirty="0">
                <a:solidFill>
                  <a:srgbClr val="000000"/>
                </a:solidFill>
                <a:effectLst/>
                <a:latin typeface="Calibri"/>
                <a:ea typeface="Calibri"/>
                <a:cs typeface="Calibri"/>
              </a:rPr>
              <a:t>Yo necesito que me diga la verdad.</a:t>
            </a:r>
          </a:p>
        </p:txBody>
      </p:sp>
      <p:sp>
        <p:nvSpPr>
          <p:cNvPr id="4" name="Slide Number Placeholder 3"/>
          <p:cNvSpPr>
            <a:spLocks noGrp="1"/>
          </p:cNvSpPr>
          <p:nvPr>
            <p:ph type="sldNum" sz="quarter" idx="10"/>
          </p:nvPr>
        </p:nvSpPr>
        <p:spPr/>
        <p:txBody>
          <a:bodyPr/>
          <a:lstStyle/>
          <a:p>
            <a:fld id="{68BAA58B-7F68-4F22-A5B3-354C37D900B1}" type="slidenum">
              <a:rPr lang="en-US" smtClean="0"/>
              <a:t>22</a:t>
            </a:fld>
            <a:endParaRPr lang="en-US"/>
          </a:p>
        </p:txBody>
      </p:sp>
    </p:spTree>
    <p:extLst>
      <p:ext uri="{BB962C8B-B14F-4D97-AF65-F5344CB8AC3E}">
        <p14:creationId xmlns:p14="http://schemas.microsoft.com/office/powerpoint/2010/main" val="38156322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¡Excelente trabajo! ¿Alguien quiere ofrecerse para hacer el siguiente cuento?</a:t>
            </a:r>
          </a:p>
          <a:p>
            <a:pPr lvl="0"/>
            <a:endParaRPr lang="en-US" sz="1200" i="1" kern="1200" baseline="0" dirty="0">
              <a:solidFill>
                <a:schemeClr val="tx1"/>
              </a:solidFill>
              <a:effectLst/>
              <a:latin typeface="+mn-lt"/>
              <a:ea typeface="+mn-ea"/>
              <a:cs typeface="+mn-cs"/>
            </a:endParaRPr>
          </a:p>
          <a:p>
            <a:pPr lvl="0"/>
            <a:r>
              <a:rPr lang="es-MX" sz="1200" b="0" i="0" strike="noStrike" cap="none" spc="0" baseline="0" dirty="0">
                <a:solidFill>
                  <a:srgbClr val="000000"/>
                </a:solidFill>
                <a:effectLst/>
                <a:latin typeface="Calibri"/>
                <a:ea typeface="Calibri"/>
                <a:cs typeface="Calibri"/>
              </a:rPr>
              <a:t>Para cada situación, pida a la persona que lea el cuento en voz alta. Luego, pregúntele qué Declaración “Yo quiero” o “Yo necesito” podrían usar para conseguir ayuda en ese cuento. En cada diapositiva, se incluyen ejemplos de Declaraciones “yo” como referencia.</a:t>
            </a:r>
          </a:p>
          <a:p>
            <a:pPr lvl="0"/>
            <a:endParaRPr lang="en-US" sz="1200" i="0" kern="1200" baseline="0" dirty="0">
              <a:solidFill>
                <a:schemeClr val="tx1"/>
              </a:solidFill>
              <a:effectLst/>
              <a:latin typeface="+mn-lt"/>
              <a:ea typeface="+mn-ea"/>
              <a:cs typeface="+mn-cs"/>
            </a:endParaRPr>
          </a:p>
          <a:p>
            <a:pPr lvl="0"/>
            <a:r>
              <a:rPr lang="es-MX" sz="1200" b="0" i="0" strike="noStrike" cap="none" spc="0" baseline="0" dirty="0">
                <a:solidFill>
                  <a:srgbClr val="000000"/>
                </a:solidFill>
                <a:effectLst/>
                <a:latin typeface="Calibri"/>
                <a:ea typeface="Calibri"/>
                <a:cs typeface="Calibri"/>
              </a:rPr>
              <a:t>Ejemplos de Declaraciones “yo”:</a:t>
            </a:r>
          </a:p>
          <a:p>
            <a:pPr marL="171450" lvl="0" indent="-171450">
              <a:buFont typeface="Arial" panose="020B0604020202020204" pitchFamily="34" charset="0"/>
              <a:buChar char="•"/>
            </a:pPr>
            <a:r>
              <a:rPr lang="es-MX" sz="1200" b="0" i="0" strike="noStrike" cap="none" spc="0" baseline="0" dirty="0">
                <a:solidFill>
                  <a:srgbClr val="000000"/>
                </a:solidFill>
                <a:effectLst/>
                <a:latin typeface="Calibri"/>
                <a:ea typeface="Calibri"/>
                <a:cs typeface="Calibri"/>
              </a:rPr>
              <a:t>Yo quiero hablar con usted, por favor.</a:t>
            </a:r>
          </a:p>
          <a:p>
            <a:pPr marL="171450" lvl="0" indent="-171450">
              <a:buFont typeface="Arial" panose="020B0604020202020204" pitchFamily="34" charset="0"/>
              <a:buChar char="•"/>
            </a:pPr>
            <a:r>
              <a:rPr lang="es-MX" sz="1200" b="0" i="0" strike="noStrike" cap="none" spc="0" baseline="0" dirty="0">
                <a:solidFill>
                  <a:srgbClr val="000000"/>
                </a:solidFill>
                <a:effectLst/>
                <a:latin typeface="Calibri"/>
                <a:ea typeface="Calibri"/>
                <a:cs typeface="Calibri"/>
              </a:rPr>
              <a:t>Yo quiero probar un nuevo instrumento.</a:t>
            </a:r>
          </a:p>
          <a:p>
            <a:pPr marL="171450" lvl="0" indent="-171450">
              <a:buFont typeface="Arial" panose="020B0604020202020204" pitchFamily="34" charset="0"/>
              <a:buChar char="•"/>
            </a:pPr>
            <a:r>
              <a:rPr lang="es-MX" sz="1200" b="0" i="0" strike="noStrike" cap="none" spc="0" baseline="0" dirty="0">
                <a:solidFill>
                  <a:srgbClr val="000000"/>
                </a:solidFill>
                <a:effectLst/>
                <a:latin typeface="Calibri"/>
                <a:ea typeface="Calibri"/>
                <a:cs typeface="Calibri"/>
              </a:rPr>
              <a:t>Yo necesito probar algo nuevo..</a:t>
            </a:r>
            <a:endParaRPr lang="en-US" sz="110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8BAA58B-7F68-4F22-A5B3-354C37D900B1}" type="slidenum">
              <a:rPr lang="en-US" smtClean="0"/>
              <a:t>23</a:t>
            </a:fld>
            <a:endParaRPr lang="en-US"/>
          </a:p>
        </p:txBody>
      </p:sp>
    </p:spTree>
    <p:extLst>
      <p:ext uri="{BB962C8B-B14F-4D97-AF65-F5344CB8AC3E}">
        <p14:creationId xmlns:p14="http://schemas.microsoft.com/office/powerpoint/2010/main" val="18092901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¡Excelente trabajo! ¿Alguien quiere ofrecerse para hacer el siguiente cuento?</a:t>
            </a:r>
          </a:p>
          <a:p>
            <a:pPr lvl="0"/>
            <a:endParaRPr lang="en-US" sz="1200" i="1" kern="1200" baseline="0" dirty="0">
              <a:solidFill>
                <a:schemeClr val="tx1"/>
              </a:solidFill>
              <a:effectLst/>
              <a:latin typeface="+mn-lt"/>
              <a:ea typeface="+mn-ea"/>
              <a:cs typeface="+mn-cs"/>
            </a:endParaRPr>
          </a:p>
          <a:p>
            <a:pPr lvl="0"/>
            <a:r>
              <a:rPr lang="es-MX" sz="1200" b="0" i="0" strike="noStrike" cap="none" spc="0" baseline="0" dirty="0">
                <a:solidFill>
                  <a:srgbClr val="000000"/>
                </a:solidFill>
                <a:effectLst/>
                <a:latin typeface="Calibri"/>
                <a:ea typeface="Calibri"/>
                <a:cs typeface="Calibri"/>
              </a:rPr>
              <a:t>Para cada situación, pida a la persona que lea el cuento en voz alta. Luego, pregúntele qué Declaración “Yo quiero” o “Yo necesito” podrían usar para conseguir ayuda en ese cuento. En cada diapositiva, se incluyen ejemplos de Declaraciones “yo” como referencia.</a:t>
            </a:r>
          </a:p>
          <a:p>
            <a:pPr lvl="0"/>
            <a:endParaRPr lang="en-US" sz="1200" i="0" kern="1200" baseline="0" dirty="0">
              <a:solidFill>
                <a:schemeClr val="tx1"/>
              </a:solidFill>
              <a:effectLst/>
              <a:latin typeface="+mn-lt"/>
              <a:ea typeface="+mn-ea"/>
              <a:cs typeface="+mn-cs"/>
            </a:endParaRPr>
          </a:p>
          <a:p>
            <a:pPr lvl="0"/>
            <a:r>
              <a:rPr lang="es-MX" sz="1200" b="0" i="0" strike="noStrike" cap="none" spc="0" baseline="0" dirty="0">
                <a:solidFill>
                  <a:srgbClr val="000000"/>
                </a:solidFill>
                <a:effectLst/>
                <a:latin typeface="Calibri"/>
                <a:ea typeface="Calibri"/>
                <a:cs typeface="Calibri"/>
              </a:rPr>
              <a:t>Ejemplos de Declaraciones “yo”:</a:t>
            </a:r>
          </a:p>
          <a:p>
            <a:pPr marL="171450" lvl="0" indent="-171450">
              <a:buFont typeface="Arial" panose="020B0604020202020204" pitchFamily="34" charset="0"/>
              <a:buChar char="•"/>
            </a:pPr>
            <a:r>
              <a:rPr lang="es-MX" sz="1200" b="0" i="0" strike="noStrike" cap="none" spc="0" baseline="0" dirty="0">
                <a:solidFill>
                  <a:srgbClr val="000000"/>
                </a:solidFill>
                <a:effectLst/>
                <a:latin typeface="Calibri"/>
                <a:ea typeface="Calibri"/>
                <a:cs typeface="Calibri"/>
              </a:rPr>
              <a:t>Yo necesito ayuda para llegar a mi clase de arte.</a:t>
            </a:r>
          </a:p>
          <a:p>
            <a:pPr marL="171450" lvl="0" indent="-171450">
              <a:buFont typeface="Arial" panose="020B0604020202020204" pitchFamily="34" charset="0"/>
              <a:buChar char="•"/>
            </a:pPr>
            <a:r>
              <a:rPr lang="es-MX" sz="1200" b="0" i="0" strike="noStrike" cap="none" spc="0" baseline="0" dirty="0">
                <a:solidFill>
                  <a:srgbClr val="000000"/>
                </a:solidFill>
                <a:effectLst/>
                <a:latin typeface="Calibri"/>
                <a:ea typeface="Calibri"/>
                <a:cs typeface="Calibri"/>
              </a:rPr>
              <a:t>Yo quiero hablar contigo sobre mi clase de arte.</a:t>
            </a:r>
          </a:p>
          <a:p>
            <a:pPr marL="171450" lvl="0" indent="-171450">
              <a:buFont typeface="Arial" panose="020B0604020202020204" pitchFamily="34" charset="0"/>
              <a:buChar char="•"/>
            </a:pPr>
            <a:r>
              <a:rPr lang="es-MX" sz="1200" b="0" i="0" strike="noStrike" cap="none" spc="0" baseline="0" dirty="0">
                <a:solidFill>
                  <a:srgbClr val="000000"/>
                </a:solidFill>
                <a:effectLst/>
                <a:latin typeface="Calibri"/>
                <a:ea typeface="Calibri"/>
                <a:cs typeface="Calibri"/>
              </a:rPr>
              <a:t>Yo necesito un aventón a mi clase de arte.</a:t>
            </a:r>
            <a:endParaRPr lang="en-US" sz="110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8BAA58B-7F68-4F22-A5B3-354C37D900B1}" type="slidenum">
              <a:rPr lang="en-US" smtClean="0"/>
              <a:t>24</a:t>
            </a:fld>
            <a:endParaRPr lang="en-US"/>
          </a:p>
        </p:txBody>
      </p:sp>
    </p:spTree>
    <p:extLst>
      <p:ext uri="{BB962C8B-B14F-4D97-AF65-F5344CB8AC3E}">
        <p14:creationId xmlns:p14="http://schemas.microsoft.com/office/powerpoint/2010/main" val="12255878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¡Excelente trabajo! ¿Alguien quiere ofrecerse para hacer el siguiente cuento?</a:t>
            </a:r>
          </a:p>
          <a:p>
            <a:pPr lvl="0"/>
            <a:endParaRPr lang="en-US" sz="1200" i="1" kern="1200" baseline="0" dirty="0">
              <a:solidFill>
                <a:schemeClr val="tx1"/>
              </a:solidFill>
              <a:effectLst/>
              <a:latin typeface="+mn-lt"/>
              <a:ea typeface="+mn-ea"/>
              <a:cs typeface="+mn-cs"/>
            </a:endParaRPr>
          </a:p>
          <a:p>
            <a:pPr lvl="0"/>
            <a:r>
              <a:rPr lang="es-MX" sz="1200" b="0" i="0" strike="noStrike" cap="none" spc="0" baseline="0" dirty="0">
                <a:solidFill>
                  <a:srgbClr val="000000"/>
                </a:solidFill>
                <a:effectLst/>
                <a:latin typeface="Calibri"/>
                <a:ea typeface="Calibri"/>
                <a:cs typeface="Calibri"/>
              </a:rPr>
              <a:t>Para cada situación, pida a la persona que lea el cuento en voz alta. Luego, pregúntele qué Declaración “Yo quiero” o “Yo necesito” podrían usar para conseguir ayuda en ese cuento. En cada diapositiva, se incluyen ejemplos de Declaraciones “yo” como referencia.</a:t>
            </a:r>
          </a:p>
          <a:p>
            <a:pPr lvl="0"/>
            <a:endParaRPr lang="en-US" sz="1200" i="0" kern="1200" baseline="0" dirty="0">
              <a:solidFill>
                <a:schemeClr val="tx1"/>
              </a:solidFill>
              <a:effectLst/>
              <a:latin typeface="+mn-lt"/>
              <a:ea typeface="+mn-ea"/>
              <a:cs typeface="+mn-cs"/>
            </a:endParaRPr>
          </a:p>
          <a:p>
            <a:pPr lvl="0"/>
            <a:r>
              <a:rPr lang="es-MX" sz="1200" b="0" i="0" strike="noStrike" cap="none" spc="0" baseline="0" dirty="0">
                <a:solidFill>
                  <a:srgbClr val="000000"/>
                </a:solidFill>
                <a:effectLst/>
                <a:latin typeface="Calibri"/>
                <a:ea typeface="Calibri"/>
                <a:cs typeface="Calibri"/>
              </a:rPr>
              <a:t>Ejemplos de Declaraciones “yo”:</a:t>
            </a:r>
          </a:p>
          <a:p>
            <a:pPr marL="171450" lvl="0" indent="-171450">
              <a:buFont typeface="Arial" panose="020B0604020202020204" pitchFamily="34" charset="0"/>
              <a:buChar char="•"/>
            </a:pPr>
            <a:r>
              <a:rPr lang="es-MX" sz="1200" b="0" i="0" strike="noStrike" cap="none" spc="0" baseline="0" dirty="0">
                <a:solidFill>
                  <a:srgbClr val="000000"/>
                </a:solidFill>
                <a:effectLst/>
                <a:latin typeface="Calibri"/>
                <a:ea typeface="Calibri"/>
                <a:cs typeface="Calibri"/>
              </a:rPr>
              <a:t>Yo necesito hablar contigo.</a:t>
            </a:r>
          </a:p>
          <a:p>
            <a:pPr marL="171450" lvl="0" indent="-171450">
              <a:buFont typeface="Arial" panose="020B0604020202020204" pitchFamily="34" charset="0"/>
              <a:buChar char="•"/>
            </a:pPr>
            <a:r>
              <a:rPr lang="es-MX" sz="1200" b="0" i="0" strike="noStrike" cap="none" spc="0" baseline="0" dirty="0">
                <a:solidFill>
                  <a:srgbClr val="000000"/>
                </a:solidFill>
                <a:effectLst/>
                <a:latin typeface="Calibri"/>
                <a:ea typeface="Calibri"/>
                <a:cs typeface="Calibri"/>
              </a:rPr>
              <a:t>Yo quiero que quites esa foto.</a:t>
            </a:r>
          </a:p>
          <a:p>
            <a:pPr marL="171450" lvl="0" indent="-171450">
              <a:buFont typeface="Arial" panose="020B0604020202020204" pitchFamily="34" charset="0"/>
              <a:buChar char="•"/>
            </a:pPr>
            <a:r>
              <a:rPr lang="es-MX" sz="1200" b="0" i="0" strike="noStrike" cap="none" spc="0" baseline="0" dirty="0">
                <a:solidFill>
                  <a:srgbClr val="000000"/>
                </a:solidFill>
                <a:effectLst/>
                <a:latin typeface="Calibri"/>
                <a:ea typeface="Calibri"/>
                <a:cs typeface="Calibri"/>
              </a:rPr>
              <a:t>Yo necesito que me preguntes antes de tomar mi foto y ponerla en medios sociales.</a:t>
            </a:r>
            <a:endParaRPr lang="en-US" sz="110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8BAA58B-7F68-4F22-A5B3-354C37D900B1}" type="slidenum">
              <a:rPr lang="en-US" smtClean="0"/>
              <a:t>25</a:t>
            </a:fld>
            <a:endParaRPr lang="en-US"/>
          </a:p>
        </p:txBody>
      </p:sp>
    </p:spTree>
    <p:extLst>
      <p:ext uri="{BB962C8B-B14F-4D97-AF65-F5344CB8AC3E}">
        <p14:creationId xmlns:p14="http://schemas.microsoft.com/office/powerpoint/2010/main" val="7109360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¡Excelente trabajo! ¿Alguien quiere ofrecerse para hacer el siguiente cuento?</a:t>
            </a:r>
          </a:p>
          <a:p>
            <a:pPr lvl="0"/>
            <a:endParaRPr lang="en-US" sz="1200" i="1" kern="1200" baseline="0" dirty="0">
              <a:solidFill>
                <a:schemeClr val="tx1"/>
              </a:solidFill>
              <a:effectLst/>
              <a:latin typeface="+mn-lt"/>
              <a:ea typeface="+mn-ea"/>
              <a:cs typeface="+mn-cs"/>
            </a:endParaRPr>
          </a:p>
          <a:p>
            <a:pPr lvl="0"/>
            <a:r>
              <a:rPr lang="es-MX" sz="1200" b="0" i="0" strike="noStrike" cap="none" spc="0" baseline="0" dirty="0">
                <a:solidFill>
                  <a:srgbClr val="000000"/>
                </a:solidFill>
                <a:effectLst/>
                <a:latin typeface="Calibri"/>
                <a:ea typeface="Calibri"/>
                <a:cs typeface="Calibri"/>
              </a:rPr>
              <a:t>Para cada situación, pida a la persona que lea el cuento en voz alta. Luego, pregúntele qué Declaración “Yo quiero” o “Yo necesito” podrían usar para conseguir ayuda en ese cuento. En cada diapositiva, se incluyen ejemplos de Declaraciones “yo” como referencia.</a:t>
            </a:r>
          </a:p>
          <a:p>
            <a:pPr lvl="0"/>
            <a:endParaRPr lang="en-US" sz="1200" i="0" kern="1200" baseline="0" dirty="0">
              <a:solidFill>
                <a:schemeClr val="tx1"/>
              </a:solidFill>
              <a:effectLst/>
              <a:latin typeface="+mn-lt"/>
              <a:ea typeface="+mn-ea"/>
              <a:cs typeface="+mn-cs"/>
            </a:endParaRPr>
          </a:p>
          <a:p>
            <a:pPr lvl="0"/>
            <a:r>
              <a:rPr lang="es-MX" sz="1200" b="0" i="0" strike="noStrike" cap="none" spc="0" baseline="0" dirty="0">
                <a:solidFill>
                  <a:srgbClr val="000000"/>
                </a:solidFill>
                <a:effectLst/>
                <a:latin typeface="Calibri"/>
                <a:ea typeface="Calibri"/>
                <a:cs typeface="Calibri"/>
              </a:rPr>
              <a:t>Ejemplos de Declaraciones “yo”:</a:t>
            </a:r>
          </a:p>
          <a:p>
            <a:pPr marL="171450" lvl="0" indent="-171450">
              <a:buFont typeface="Arial" panose="020B0604020202020204" pitchFamily="34" charset="0"/>
              <a:buChar char="•"/>
            </a:pPr>
            <a:r>
              <a:rPr lang="es-MX" sz="1200" b="0" i="0" strike="noStrike" cap="none" spc="0" baseline="0" dirty="0">
                <a:solidFill>
                  <a:srgbClr val="000000"/>
                </a:solidFill>
                <a:effectLst/>
                <a:latin typeface="Calibri"/>
                <a:ea typeface="Calibri"/>
                <a:cs typeface="Calibri"/>
              </a:rPr>
              <a:t>Yo quiero hablar contigo.</a:t>
            </a:r>
          </a:p>
          <a:p>
            <a:pPr marL="171450" lvl="0" indent="-171450">
              <a:buFont typeface="Arial" panose="020B0604020202020204" pitchFamily="34" charset="0"/>
              <a:buChar char="•"/>
            </a:pPr>
            <a:r>
              <a:rPr lang="es-MX" sz="1200" b="0" i="0" strike="noStrike" cap="none" spc="0" baseline="0" dirty="0">
                <a:solidFill>
                  <a:srgbClr val="000000"/>
                </a:solidFill>
                <a:effectLst/>
                <a:latin typeface="Calibri"/>
                <a:ea typeface="Calibri"/>
                <a:cs typeface="Calibri"/>
              </a:rPr>
              <a:t>Yo necesito que mantengas mis relatos en privado.</a:t>
            </a:r>
          </a:p>
          <a:p>
            <a:pPr marL="171450" lvl="0" indent="-171450">
              <a:buFont typeface="Arial" panose="020B0604020202020204" pitchFamily="34" charset="0"/>
              <a:buChar char="•"/>
            </a:pPr>
            <a:r>
              <a:rPr lang="es-MX" sz="1200" b="0" i="0" strike="noStrike" cap="none" spc="0" baseline="0" dirty="0">
                <a:solidFill>
                  <a:srgbClr val="000000"/>
                </a:solidFill>
                <a:effectLst/>
                <a:latin typeface="Calibri"/>
                <a:ea typeface="Calibri"/>
                <a:cs typeface="Calibri"/>
              </a:rPr>
              <a:t>Yo quiero que dejes de contar mi relato a las personas.</a:t>
            </a:r>
            <a:endParaRPr lang="en-US" sz="110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8BAA58B-7F68-4F22-A5B3-354C37D900B1}" type="slidenum">
              <a:rPr lang="en-US" smtClean="0"/>
              <a:t>26</a:t>
            </a:fld>
            <a:endParaRPr lang="en-US"/>
          </a:p>
        </p:txBody>
      </p:sp>
    </p:spTree>
    <p:extLst>
      <p:ext uri="{BB962C8B-B14F-4D97-AF65-F5344CB8AC3E}">
        <p14:creationId xmlns:p14="http://schemas.microsoft.com/office/powerpoint/2010/main" val="16139577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¡Increíble trabajo practicando sus Declaraciones “yo”! </a:t>
            </a:r>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27</a:t>
            </a:fld>
            <a:endParaRPr lang="en-US"/>
          </a:p>
        </p:txBody>
      </p:sp>
    </p:spTree>
    <p:extLst>
      <p:ext uri="{BB962C8B-B14F-4D97-AF65-F5344CB8AC3E}">
        <p14:creationId xmlns:p14="http://schemas.microsoft.com/office/powerpoint/2010/main" val="16533692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0" i="0" strike="noStrike" cap="none" spc="0" baseline="0">
                <a:solidFill>
                  <a:srgbClr val="000000"/>
                </a:solidFill>
                <a:effectLst/>
                <a:latin typeface="Calibri"/>
                <a:ea typeface="Calibri"/>
                <a:cs typeface="Calibri"/>
              </a:rPr>
              <a:t>Diga: </a:t>
            </a:r>
            <a:r>
              <a:rPr lang="es-MX" sz="1200" b="0" i="1" strike="noStrike" cap="none" spc="0" baseline="0">
                <a:solidFill>
                  <a:srgbClr val="000000"/>
                </a:solidFill>
                <a:effectLst/>
                <a:latin typeface="Calibri"/>
                <a:ea typeface="Calibri"/>
                <a:cs typeface="Calibri"/>
              </a:rPr>
              <a:t>¿Tiene alguien alguna pregunta acerca de la clase de hoy? Recuerden: si no quieren hacer su pregunta en voz alta, pueden escribirla en una tarjeta y dejarla sobre su escritorio. También pueden pedir a alguien en quien confían que les ayude a escribir su pregunta en la tarjeta. Recogeré las tarjetas y responderé a las preguntas la próxima vez que nos reunamos. Cuando yo responda a una pregunta, no le diré a nadie quién la hizo.</a:t>
            </a:r>
            <a:r>
              <a:rPr lang="es-MX" sz="1200" b="0" i="0" strike="noStrike" cap="none" spc="0" baseline="0">
                <a:solidFill>
                  <a:srgbClr val="000000"/>
                </a:solidFill>
                <a:effectLst/>
                <a:latin typeface="Calibri"/>
                <a:ea typeface="Calibri"/>
                <a:cs typeface="Calibri"/>
              </a:rPr>
              <a:t> </a:t>
            </a:r>
            <a:endParaRPr lang="en-US"/>
          </a:p>
        </p:txBody>
      </p:sp>
      <p:sp>
        <p:nvSpPr>
          <p:cNvPr id="4" name="Slide Number Placeholder 3"/>
          <p:cNvSpPr>
            <a:spLocks noGrp="1"/>
          </p:cNvSpPr>
          <p:nvPr>
            <p:ph type="sldNum" sz="quarter" idx="10"/>
          </p:nvPr>
        </p:nvSpPr>
        <p:spPr/>
        <p:txBody>
          <a:bodyPr/>
          <a:lstStyle/>
          <a:p>
            <a:fld id="{68BAA58B-7F68-4F22-A5B3-354C37D900B1}" type="slidenum">
              <a:rPr lang="en-US" smtClean="0"/>
              <a:t>28</a:t>
            </a:fld>
            <a:endParaRPr lang="en-US"/>
          </a:p>
        </p:txBody>
      </p:sp>
    </p:spTree>
    <p:extLst>
      <p:ext uri="{BB962C8B-B14F-4D97-AF65-F5344CB8AC3E}">
        <p14:creationId xmlns:p14="http://schemas.microsoft.com/office/powerpoint/2010/main" val="6750316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¿Hablan los </a:t>
            </a:r>
            <a:r>
              <a:rPr lang="es-MX" sz="1200" b="0" i="1" strike="noStrike" cap="none" spc="0" baseline="0" dirty="0" err="1">
                <a:solidFill>
                  <a:srgbClr val="000000"/>
                </a:solidFill>
                <a:effectLst/>
                <a:latin typeface="Calibri"/>
                <a:ea typeface="Calibri"/>
                <a:cs typeface="Calibri"/>
              </a:rPr>
              <a:t>autodefensores</a:t>
            </a:r>
            <a:r>
              <a:rPr lang="es-MX" sz="1200" b="0" i="1" strike="noStrike" cap="none" spc="0" baseline="0" dirty="0">
                <a:solidFill>
                  <a:srgbClr val="000000"/>
                </a:solidFill>
                <a:effectLst/>
                <a:latin typeface="Calibri"/>
                <a:ea typeface="Calibri"/>
                <a:cs typeface="Calibri"/>
              </a:rPr>
              <a:t> por sí mismos? Muestren un pulgar hacia arriba para un sí, y un pulgar hacia abajo para un no.</a:t>
            </a:r>
          </a:p>
          <a:p>
            <a:endParaRPr lang="en-US" i="1" baseline="0" dirty="0"/>
          </a:p>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Dé al grupo suficiente tiempo para procesar la pregunta y tomar sus decisiones. </a:t>
            </a:r>
            <a:endParaRPr lang="en-US" i="0" baseline="0" dirty="0"/>
          </a:p>
          <a:p>
            <a:endParaRPr lang="en-US" i="0" baseline="0" dirty="0"/>
          </a:p>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¡Sí! Recuerden: las personas no pueden leerles la mente. Es superimportante que usen sus palabras, señas o imágenes para decirles a otras personas lo que quieren o necesitan. ¡Esto es parte de tener una relación sana con amigos, familiares y otras personas!</a:t>
            </a:r>
            <a:endParaRPr lang="en-US" i="0" baseline="0" dirty="0"/>
          </a:p>
          <a:p>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29</a:t>
            </a:fld>
            <a:endParaRPr lang="en-US"/>
          </a:p>
        </p:txBody>
      </p:sp>
    </p:spTree>
    <p:extLst>
      <p:ext uri="{BB962C8B-B14F-4D97-AF65-F5344CB8AC3E}">
        <p14:creationId xmlns:p14="http://schemas.microsoft.com/office/powerpoint/2010/main" val="35691944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Puede imprimir esta diapositiva por separado para que cada estudiante pueda usar la hoja Palabras importantes como tablero de comunicación durante la clase. Repase las palabras con las definiciones que se sugieren a continuación. Para que puedan entender mejor, puede pedir al grupo que aporte sus propias definiciones para las palabras del vocabulario o que proporcione un enunciado o una situación con la palabra nueva.</a:t>
            </a:r>
          </a:p>
          <a:p>
            <a:pPr marL="0" marR="0" lvl="0" indent="0" algn="l" defTabSz="914400" rtl="0" eaLnBrk="1" fontAlgn="auto" latinLnBrk="0" hangingPunct="1">
              <a:lnSpc>
                <a:spcPct val="100000"/>
              </a:lnSpc>
              <a:spcBef>
                <a:spcPct val="0"/>
              </a:spcBef>
              <a:spcAft>
                <a:spcPct val="0"/>
              </a:spcAft>
              <a:buClrTx/>
              <a:buSzTx/>
              <a:buFontTx/>
              <a:buNone/>
              <a:defRPr/>
            </a:pPr>
            <a:endParaRPr lang="en-US" sz="1200" b="0" kern="1200" baseline="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s-MX" sz="1200" b="0" i="1" strike="noStrike" cap="none" spc="0" baseline="0" dirty="0" err="1">
                <a:solidFill>
                  <a:srgbClr val="000000"/>
                </a:solidFill>
                <a:effectLst/>
                <a:latin typeface="Calibri"/>
                <a:ea typeface="Calibri"/>
                <a:cs typeface="Calibri"/>
              </a:rPr>
              <a:t>Autodefensor</a:t>
            </a:r>
            <a:r>
              <a:rPr lang="es-MX" sz="1200" b="0" i="1" strike="noStrike" cap="none" spc="0" baseline="0" dirty="0">
                <a:solidFill>
                  <a:srgbClr val="000000"/>
                </a:solidFill>
                <a:effectLst/>
                <a:latin typeface="Calibri"/>
                <a:ea typeface="Calibri"/>
                <a:cs typeface="Calibri"/>
              </a:rPr>
              <a:t>:</a:t>
            </a:r>
            <a:r>
              <a:rPr lang="es-MX" sz="1200" b="0" i="0" strike="noStrike" cap="none" spc="0" baseline="0" dirty="0">
                <a:solidFill>
                  <a:srgbClr val="000000"/>
                </a:solidFill>
                <a:effectLst/>
                <a:latin typeface="Calibri"/>
                <a:ea typeface="Calibri"/>
                <a:cs typeface="Calibri"/>
              </a:rPr>
              <a:t> una persona que se defiende a si misma</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s-MX" sz="1200" b="0" i="1" strike="noStrike" cap="none" spc="0" baseline="0" dirty="0">
                <a:solidFill>
                  <a:srgbClr val="000000"/>
                </a:solidFill>
                <a:effectLst/>
                <a:latin typeface="Calibri"/>
                <a:ea typeface="Calibri"/>
                <a:cs typeface="Calibri"/>
              </a:rPr>
              <a:t>Elegir: </a:t>
            </a:r>
            <a:r>
              <a:rPr lang="es-MX" sz="1200" b="0" i="0" strike="noStrike" cap="none" spc="0" baseline="0" dirty="0">
                <a:solidFill>
                  <a:srgbClr val="000000"/>
                </a:solidFill>
                <a:effectLst/>
                <a:latin typeface="Calibri"/>
                <a:ea typeface="Calibri"/>
                <a:cs typeface="Calibri"/>
              </a:rPr>
              <a:t>tomar decisiones cuando hay 2 o más opciones </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s-MX" sz="1200" b="0" i="1" strike="noStrike" cap="none" spc="0" baseline="0" dirty="0">
                <a:solidFill>
                  <a:srgbClr val="000000"/>
                </a:solidFill>
                <a:effectLst/>
                <a:latin typeface="Calibri"/>
                <a:ea typeface="Calibri"/>
                <a:cs typeface="Calibri"/>
              </a:rPr>
              <a:t>Hablar:</a:t>
            </a:r>
            <a:r>
              <a:rPr lang="es-MX" sz="1200" b="0" i="0" strike="noStrike" cap="none" spc="0" baseline="0" dirty="0">
                <a:solidFill>
                  <a:srgbClr val="000000"/>
                </a:solidFill>
                <a:effectLst/>
                <a:latin typeface="Calibri"/>
                <a:ea typeface="Calibri"/>
                <a:cs typeface="Calibri"/>
              </a:rPr>
              <a:t> cuando se usan palabras, señas o imágenes para decirle algo a alguien</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s-MX" sz="1200" b="0" i="1" strike="noStrike" cap="none" spc="0" baseline="0" dirty="0">
                <a:solidFill>
                  <a:srgbClr val="000000"/>
                </a:solidFill>
                <a:effectLst/>
                <a:latin typeface="Calibri"/>
                <a:ea typeface="Calibri"/>
                <a:cs typeface="Calibri"/>
              </a:rPr>
              <a:t>Yo quiero: </a:t>
            </a:r>
            <a:r>
              <a:rPr lang="es-MX" sz="1200" b="0" i="0" strike="noStrike" cap="none" spc="0" baseline="0" dirty="0">
                <a:solidFill>
                  <a:srgbClr val="000000"/>
                </a:solidFill>
                <a:effectLst/>
                <a:latin typeface="Calibri"/>
                <a:ea typeface="Calibri"/>
                <a:cs typeface="Calibri"/>
              </a:rPr>
              <a:t>una Declaración “yo” que se puede usar cuando les gustaría algo</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s-MX" sz="1200" b="0" i="1" strike="noStrike" cap="none" spc="0" baseline="0" dirty="0">
                <a:solidFill>
                  <a:srgbClr val="000000"/>
                </a:solidFill>
                <a:effectLst/>
                <a:latin typeface="Calibri"/>
                <a:ea typeface="Calibri"/>
                <a:cs typeface="Calibri"/>
              </a:rPr>
              <a:t>Yo necesito:</a:t>
            </a:r>
            <a:r>
              <a:rPr lang="es-MX" sz="1200" b="0" i="0" strike="noStrike" cap="none" spc="0" baseline="0" dirty="0">
                <a:solidFill>
                  <a:srgbClr val="000000"/>
                </a:solidFill>
                <a:effectLst/>
                <a:latin typeface="Calibri"/>
                <a:ea typeface="Calibri"/>
                <a:cs typeface="Calibri"/>
              </a:rPr>
              <a:t> una Declaración “yo” que se puede usar cuando deben conseguir algo</a:t>
            </a:r>
          </a:p>
          <a:p>
            <a:pPr marL="0" marR="0" lvl="0" indent="0" algn="l" defTabSz="914400" rtl="0" eaLnBrk="1" fontAlgn="auto" latinLnBrk="0" hangingPunct="1">
              <a:lnSpc>
                <a:spcPct val="100000"/>
              </a:lnSpc>
              <a:spcBef>
                <a:spcPct val="0"/>
              </a:spcBef>
              <a:spcAft>
                <a:spcPct val="0"/>
              </a:spcAft>
              <a:buClrTx/>
              <a:buSzTx/>
              <a:buFontTx/>
              <a:buNone/>
              <a:defRPr/>
            </a:pPr>
            <a:endParaRPr lang="en-US" sz="1200" b="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endParaRPr lang="en-US" sz="1200" b="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3</a:t>
            </a:fld>
            <a:endParaRPr lang="en-US"/>
          </a:p>
        </p:txBody>
      </p:sp>
    </p:spTree>
    <p:extLst>
      <p:ext uri="{BB962C8B-B14F-4D97-AF65-F5344CB8AC3E}">
        <p14:creationId xmlns:p14="http://schemas.microsoft.com/office/powerpoint/2010/main" val="489877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¿Cuál herramienta agregamos hoy a la Caja de herramientas para una sana relación? Muestren un dedo para “Declaraciones ‘tú’”, dos dedos para “</a:t>
            </a:r>
            <a:r>
              <a:rPr lang="es-MX" sz="1200" b="0" i="1" strike="noStrike" cap="none" spc="0" baseline="0">
                <a:solidFill>
                  <a:srgbClr val="000000"/>
                </a:solidFill>
                <a:effectLst/>
                <a:latin typeface="Calibri"/>
                <a:ea typeface="Calibri"/>
                <a:cs typeface="Calibri"/>
              </a:rPr>
              <a:t>Declaraciones ‘yo’” </a:t>
            </a:r>
            <a:r>
              <a:rPr lang="es-MX" sz="1200" b="0" i="1" strike="noStrike" cap="none" spc="0" baseline="0" dirty="0">
                <a:solidFill>
                  <a:srgbClr val="000000"/>
                </a:solidFill>
                <a:effectLst/>
                <a:latin typeface="Calibri"/>
                <a:ea typeface="Calibri"/>
                <a:cs typeface="Calibri"/>
              </a:rPr>
              <a:t>o tres dedos para “Lenguaje agresivo”. </a:t>
            </a:r>
          </a:p>
          <a:p>
            <a:endParaRPr lang="en-US" i="1" baseline="0" dirty="0"/>
          </a:p>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Dé al grupo suficiente tiempo para procesar la pregunta y tomar sus decisiones. </a:t>
            </a:r>
            <a:endParaRPr lang="en-US" i="0" baseline="0" dirty="0"/>
          </a:p>
          <a:p>
            <a:endParaRPr lang="en-US" i="0" baseline="0" dirty="0"/>
          </a:p>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Hoy agregamos Declaraciones “yo” a la Caja de herramientas para una sana relación. Recuerden: pueden usar las Declaraciones “yo” para decirles a otras personas cómo se sienten, qué quieren o qué necesitan. Estas Declaraciones empiezan con “Yo siento”, “Yo quiero” o “Yo necesito”.</a:t>
            </a:r>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30</a:t>
            </a:fld>
            <a:endParaRPr lang="en-US"/>
          </a:p>
        </p:txBody>
      </p:sp>
    </p:spTree>
    <p:extLst>
      <p:ext uri="{BB962C8B-B14F-4D97-AF65-F5344CB8AC3E}">
        <p14:creationId xmlns:p14="http://schemas.microsoft.com/office/powerpoint/2010/main" val="338841845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¿Por qué es importante la autodefensa?</a:t>
            </a:r>
            <a:endParaRPr lang="en-US" dirty="0"/>
          </a:p>
          <a:p>
            <a:endParaRPr lang="en-US" i="1" baseline="0" dirty="0"/>
          </a:p>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Dé al grupo suficiente tiempo para procesar la pregunta y tomar sus decisiones. Recorra el salón y pida a cada estudiante que comparta por qué piensa que la autodefensa es importante.</a:t>
            </a:r>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31</a:t>
            </a:fld>
            <a:endParaRPr lang="en-US"/>
          </a:p>
        </p:txBody>
      </p:sp>
    </p:spTree>
    <p:extLst>
      <p:ext uri="{BB962C8B-B14F-4D97-AF65-F5344CB8AC3E}">
        <p14:creationId xmlns:p14="http://schemas.microsoft.com/office/powerpoint/2010/main" val="11230376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¿Alguien recuerda nuestra declaración de poder?</a:t>
            </a:r>
            <a:r>
              <a:rPr lang="es-MX" sz="1200" b="0" i="0" strike="noStrike" cap="none" spc="0" baseline="0" dirty="0">
                <a:solidFill>
                  <a:srgbClr val="000000"/>
                </a:solidFill>
                <a:effectLst/>
                <a:latin typeface="Calibri"/>
                <a:ea typeface="Calibri"/>
                <a:cs typeface="Calibri"/>
              </a:rPr>
              <a:t> </a:t>
            </a:r>
            <a:r>
              <a:rPr lang="es-MX" sz="1200" b="0" i="1" strike="noStrike" cap="none" spc="0" baseline="0" dirty="0">
                <a:solidFill>
                  <a:srgbClr val="000000"/>
                </a:solidFill>
                <a:effectLst/>
                <a:latin typeface="Calibri"/>
                <a:ea typeface="Calibri"/>
                <a:cs typeface="Calibri"/>
              </a:rPr>
              <a:t>Nuestra declaración de poder es: “Me conozco mejor que nadie”. Esto significa que cada quien se conoce a sí mismo mejor que cualquier otra persona. Saben lo que quieren y necesitan. Hoy, aprendieron todo sobre la </a:t>
            </a:r>
            <a:r>
              <a:rPr lang="es-MX" sz="1200" b="0" i="1" strike="noStrike" cap="none" spc="0" baseline="0" dirty="0" err="1">
                <a:solidFill>
                  <a:srgbClr val="000000"/>
                </a:solidFill>
                <a:effectLst/>
                <a:latin typeface="Calibri"/>
                <a:ea typeface="Calibri"/>
                <a:cs typeface="Calibri"/>
              </a:rPr>
              <a:t>autodefens</a:t>
            </a:r>
            <a:r>
              <a:rPr lang="es-MX" sz="1200" b="0" i="1" strike="noStrike" cap="none" spc="0" baseline="0">
                <a:solidFill>
                  <a:srgbClr val="000000"/>
                </a:solidFill>
                <a:effectLst/>
                <a:latin typeface="Calibri"/>
                <a:ea typeface="Calibri"/>
                <a:cs typeface="Calibri"/>
              </a:rPr>
              <a:t>, defenderse </a:t>
            </a:r>
            <a:r>
              <a:rPr lang="es-MX" sz="1200" b="0" i="1" strike="noStrike" cap="none" spc="0" baseline="0" dirty="0">
                <a:solidFill>
                  <a:srgbClr val="000000"/>
                </a:solidFill>
                <a:effectLst/>
                <a:latin typeface="Calibri"/>
                <a:ea typeface="Calibri"/>
                <a:cs typeface="Calibri"/>
              </a:rPr>
              <a:t>ustedes mismos, y sobre cómo decir a otras personas lo que piensan y sienten. Vamos a juntarnos en círculo y, a la cuenta de tres, digamos nuestra declaración de poder</a:t>
            </a:r>
          </a:p>
          <a:p>
            <a:pPr lvl="0"/>
            <a:endParaRPr lang="en-US" sz="120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Pida a todos que puedan y les interese que pongan una mano en el centro del círculo. Pida que alguien se ofrezca para contar hasta tres. Después de “tres”, todos dicen la declaración de poder a la vez que levanten las manos al aire. También pueden ponerse de pie en el círculo sin tocarse las manos, si prefieren.</a:t>
            </a:r>
            <a:endParaRPr lang="en-US" sz="1200" i="0" kern="1200" dirty="0">
              <a:solidFill>
                <a:schemeClr val="tx1"/>
              </a:solidFill>
              <a:effectLst/>
              <a:latin typeface="+mn-lt"/>
              <a:ea typeface="+mn-ea"/>
              <a:cs typeface="+mn-cs"/>
            </a:endParaRPr>
          </a:p>
          <a:p>
            <a:pPr lvl="0"/>
            <a:endParaRPr lang="en-US" sz="1200" i="0" kern="1200" dirty="0">
              <a:solidFill>
                <a:schemeClr val="tx1"/>
              </a:solidFill>
              <a:effectLst/>
              <a:latin typeface="+mn-lt"/>
              <a:ea typeface="+mn-ea"/>
              <a:cs typeface="+mn-cs"/>
            </a:endParaRPr>
          </a:p>
          <a:p>
            <a:pPr lvl="0"/>
            <a:endParaRPr lang="en-US" sz="120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32</a:t>
            </a:fld>
            <a:endParaRPr lang="en-US"/>
          </a:p>
        </p:txBody>
      </p:sp>
    </p:spTree>
    <p:extLst>
      <p:ext uri="{BB962C8B-B14F-4D97-AF65-F5344CB8AC3E}">
        <p14:creationId xmlns:p14="http://schemas.microsoft.com/office/powerpoint/2010/main" val="308358642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a:solidFill>
                  <a:srgbClr val="000000"/>
                </a:solidFill>
                <a:effectLst/>
                <a:latin typeface="Calibri"/>
                <a:ea typeface="Calibri"/>
                <a:cs typeface="Calibri"/>
              </a:rPr>
              <a:t>SAFE agradece al Consejo de Texas para Discapacidades de Desarrollo el financiamiento de este programa de estudios. </a:t>
            </a:r>
          </a:p>
          <a:p>
            <a:endParaRPr lang="en-US"/>
          </a:p>
        </p:txBody>
      </p:sp>
      <p:sp>
        <p:nvSpPr>
          <p:cNvPr id="4" name="Slide Number Placeholder 3"/>
          <p:cNvSpPr>
            <a:spLocks noGrp="1"/>
          </p:cNvSpPr>
          <p:nvPr>
            <p:ph type="sldNum" sz="quarter" idx="10"/>
          </p:nvPr>
        </p:nvSpPr>
        <p:spPr/>
        <p:txBody>
          <a:bodyPr/>
          <a:lstStyle/>
          <a:p>
            <a:fld id="{68BAA58B-7F68-4F22-A5B3-354C37D900B1}" type="slidenum">
              <a:rPr lang="en-US" smtClean="0">
                <a:solidFill>
                  <a:prstClr val="black"/>
                </a:solidFill>
              </a:rPr>
              <a:t>33</a:t>
            </a:fld>
            <a:endParaRPr lang="en-US">
              <a:solidFill>
                <a:prstClr val="black"/>
              </a:solidFill>
            </a:endParaRPr>
          </a:p>
        </p:txBody>
      </p:sp>
    </p:spTree>
    <p:extLst>
      <p:ext uri="{BB962C8B-B14F-4D97-AF65-F5344CB8AC3E}">
        <p14:creationId xmlns:p14="http://schemas.microsoft.com/office/powerpoint/2010/main" val="397388957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BAA58B-7F68-4F22-A5B3-354C37D900B1}" type="slidenum">
              <a:rPr lang="en-US" smtClean="0"/>
              <a:t>34</a:t>
            </a:fld>
            <a:endParaRPr lang="en-US"/>
          </a:p>
        </p:txBody>
      </p:sp>
    </p:spTree>
    <p:extLst>
      <p:ext uri="{BB962C8B-B14F-4D97-AF65-F5344CB8AC3E}">
        <p14:creationId xmlns:p14="http://schemas.microsoft.com/office/powerpoint/2010/main" val="20448353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0" i="0" strike="noStrike" cap="none" spc="0" baseline="0" dirty="0">
                <a:solidFill>
                  <a:srgbClr val="000000"/>
                </a:solidFill>
                <a:effectLst/>
                <a:latin typeface="Calibri"/>
                <a:ea typeface="Calibri"/>
                <a:cs typeface="Calibri"/>
              </a:rPr>
              <a:t>Lea la agenda. Como opción, puede pedir que alguien se ofrezca para leer la agenda.</a:t>
            </a:r>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4</a:t>
            </a:fld>
            <a:endParaRPr lang="en-US"/>
          </a:p>
        </p:txBody>
      </p:sp>
    </p:spTree>
    <p:extLst>
      <p:ext uri="{BB962C8B-B14F-4D97-AF65-F5344CB8AC3E}">
        <p14:creationId xmlns:p14="http://schemas.microsoft.com/office/powerpoint/2010/main" val="27837384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095375"/>
            <a:ext cx="5486400" cy="3086100"/>
          </a:xfrm>
        </p:spPr>
      </p:sp>
      <p:sp>
        <p:nvSpPr>
          <p:cNvPr id="3" name="Notes Placeholder 2"/>
          <p:cNvSpPr>
            <a:spLocks noGrp="1"/>
          </p:cNvSpPr>
          <p:nvPr>
            <p:ph type="body" idx="1"/>
          </p:nvPr>
        </p:nvSpPr>
        <p:spPr/>
        <p:txBody>
          <a:bodyPr/>
          <a:lstStyle/>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En las próximas diapositivas, pensaremos en todo lo que eligen todos los días. Empecemos primero con su ropa. ¿Qué tipo de ropa les gusta usar? ¿Desea alguien compartir?</a:t>
            </a:r>
          </a:p>
          <a:p>
            <a:endParaRPr lang="en-US" i="1" baseline="0" dirty="0"/>
          </a:p>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Dé al grupo suficiente tiempo para procesar la pregunta y tomar sus decisiones.  </a:t>
            </a:r>
          </a:p>
          <a:p>
            <a:pPr marL="0" marR="0" lvl="0" indent="0" algn="l" defTabSz="914400" rtl="0" eaLnBrk="1" fontAlgn="auto" latinLnBrk="0" hangingPunct="1">
              <a:lnSpc>
                <a:spcPct val="100000"/>
              </a:lnSpc>
              <a:spcBef>
                <a:spcPct val="0"/>
              </a:spcBef>
              <a:spcAft>
                <a:spcPct val="0"/>
              </a:spcAft>
              <a:buClrTx/>
              <a:buSzTx/>
              <a:buFontTx/>
              <a:buNone/>
              <a:defRPr/>
            </a:pPr>
            <a:endParaRPr lang="en-US" i="0" baseline="0" dirty="0"/>
          </a:p>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Después de que unos cuantos compartieron, diga: </a:t>
            </a:r>
            <a:r>
              <a:rPr lang="es-MX" sz="1200" b="0" i="1" strike="noStrike" cap="none" spc="0" baseline="0" dirty="0">
                <a:solidFill>
                  <a:srgbClr val="000000"/>
                </a:solidFill>
                <a:effectLst/>
                <a:latin typeface="Calibri"/>
                <a:ea typeface="Calibri"/>
                <a:cs typeface="Calibri"/>
              </a:rPr>
              <a:t>“Gracias por decirme algunas cosas que les gusta usar. ¿Quién elige qué ropa usan?”</a:t>
            </a:r>
          </a:p>
          <a:p>
            <a:pPr marL="0" marR="0" lvl="0" indent="0" algn="l" defTabSz="914400" rtl="0" eaLnBrk="1" fontAlgn="auto" latinLnBrk="0" hangingPunct="1">
              <a:lnSpc>
                <a:spcPct val="100000"/>
              </a:lnSpc>
              <a:spcBef>
                <a:spcPct val="0"/>
              </a:spcBef>
              <a:spcAft>
                <a:spcPct val="0"/>
              </a:spcAft>
              <a:buClrTx/>
              <a:buSzTx/>
              <a:buFontTx/>
              <a:buNone/>
              <a:defRPr/>
            </a:pPr>
            <a:endParaRPr lang="en-US" i="1" baseline="0" dirty="0"/>
          </a:p>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Dé al grupo suficiente tiempo para procesar la pregunta y tomar sus decisiones.  </a:t>
            </a:r>
          </a:p>
          <a:p>
            <a:pPr marL="0" marR="0" lvl="0" indent="0" algn="l" defTabSz="914400" rtl="0" eaLnBrk="1" fontAlgn="auto" latinLnBrk="0" hangingPunct="1">
              <a:lnSpc>
                <a:spcPct val="100000"/>
              </a:lnSpc>
              <a:spcBef>
                <a:spcPct val="0"/>
              </a:spcBef>
              <a:spcAft>
                <a:spcPct val="0"/>
              </a:spcAft>
              <a:buClrTx/>
              <a:buSzTx/>
              <a:buFontTx/>
              <a:buNone/>
              <a:defRPr/>
            </a:pPr>
            <a:endParaRPr lang="en-US" i="0" baseline="0" dirty="0"/>
          </a:p>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¡Elegir qué ropa usarán cada día es parte de la autodefensa! Recuerden: la autodefensa significa hablar por si mismos y decir a las personas lo que eligen.</a:t>
            </a:r>
            <a:endParaRPr lang="en-US" i="0" baseline="0" dirty="0"/>
          </a:p>
        </p:txBody>
      </p:sp>
      <p:sp>
        <p:nvSpPr>
          <p:cNvPr id="4" name="Slide Number Placeholder 3"/>
          <p:cNvSpPr>
            <a:spLocks noGrp="1"/>
          </p:cNvSpPr>
          <p:nvPr>
            <p:ph type="sldNum" sz="quarter" idx="10"/>
          </p:nvPr>
        </p:nvSpPr>
        <p:spPr/>
        <p:txBody>
          <a:bodyPr/>
          <a:lstStyle/>
          <a:p>
            <a:fld id="{68BAA58B-7F68-4F22-A5B3-354C37D900B1}" type="slidenum">
              <a:rPr lang="en-US" smtClean="0"/>
              <a:t>5</a:t>
            </a:fld>
            <a:endParaRPr lang="en-US"/>
          </a:p>
        </p:txBody>
      </p:sp>
    </p:spTree>
    <p:extLst>
      <p:ext uri="{BB962C8B-B14F-4D97-AF65-F5344CB8AC3E}">
        <p14:creationId xmlns:p14="http://schemas.microsoft.com/office/powerpoint/2010/main" val="1242436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Veamos otro ejemplo. Piensen en su desayuno de esta mañana. Levanten la mano si toman jugo.</a:t>
            </a:r>
          </a:p>
          <a:p>
            <a:endParaRPr lang="en-US" i="1" baseline="0" dirty="0"/>
          </a:p>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Dé al grupo suficiente tiempo para procesar la pregunta y tomar sus decisiones.  </a:t>
            </a:r>
          </a:p>
          <a:p>
            <a:pPr marL="0" marR="0" lvl="0" indent="0" algn="l" defTabSz="914400" rtl="0" eaLnBrk="1" fontAlgn="auto" latinLnBrk="0" hangingPunct="1">
              <a:lnSpc>
                <a:spcPct val="100000"/>
              </a:lnSpc>
              <a:spcBef>
                <a:spcPct val="0"/>
              </a:spcBef>
              <a:spcAft>
                <a:spcPct val="0"/>
              </a:spcAft>
              <a:buClrTx/>
              <a:buSzTx/>
              <a:buFontTx/>
              <a:buNone/>
              <a:defRPr/>
            </a:pPr>
            <a:endParaRPr lang="en-US" i="0" baseline="0" dirty="0"/>
          </a:p>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Gracias. ¿Qué más les gusta desayunar? ¿Desea alguien compartir sus alimentos y bebidas favoritos para el desayuno?</a:t>
            </a:r>
          </a:p>
          <a:p>
            <a:pPr marL="0" marR="0" lvl="0" indent="0" algn="l" defTabSz="914400" rtl="0" eaLnBrk="1" fontAlgn="auto" latinLnBrk="0" hangingPunct="1">
              <a:lnSpc>
                <a:spcPct val="100000"/>
              </a:lnSpc>
              <a:spcBef>
                <a:spcPct val="0"/>
              </a:spcBef>
              <a:spcAft>
                <a:spcPct val="0"/>
              </a:spcAft>
              <a:buClrTx/>
              <a:buSzTx/>
              <a:buFontTx/>
              <a:buNone/>
              <a:defRPr/>
            </a:pPr>
            <a:endParaRPr lang="en-US" i="1" baseline="0" dirty="0"/>
          </a:p>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Dé al grupo suficiente tiempo para procesar la pregunta y tomar sus decisiones.  </a:t>
            </a:r>
          </a:p>
          <a:p>
            <a:pPr marL="0" marR="0" lvl="0" indent="0" algn="l" defTabSz="914400" rtl="0" eaLnBrk="1" fontAlgn="auto" latinLnBrk="0" hangingPunct="1">
              <a:lnSpc>
                <a:spcPct val="100000"/>
              </a:lnSpc>
              <a:spcBef>
                <a:spcPct val="0"/>
              </a:spcBef>
              <a:spcAft>
                <a:spcPct val="0"/>
              </a:spcAft>
              <a:buClrTx/>
              <a:buSzTx/>
              <a:buFontTx/>
              <a:buNone/>
              <a:defRPr/>
            </a:pPr>
            <a:endParaRPr lang="en-US" i="0" baseline="0" dirty="0"/>
          </a:p>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Elegir lo que comen y toman cada día para el desayuno también es una parte de la autodefensa. Hablamos la semana pasada sobre el hecho de que la gente no puede leer su mente. ¡Es por eso que hablar por si mismos, no quedarse callados y usar sus palabras, señas o imágenes es tan importante!</a:t>
            </a:r>
            <a:endParaRPr lang="en-US" i="0" baseline="0" dirty="0"/>
          </a:p>
          <a:p>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6</a:t>
            </a:fld>
            <a:endParaRPr lang="en-US"/>
          </a:p>
        </p:txBody>
      </p:sp>
    </p:spTree>
    <p:extLst>
      <p:ext uri="{BB962C8B-B14F-4D97-AF65-F5344CB8AC3E}">
        <p14:creationId xmlns:p14="http://schemas.microsoft.com/office/powerpoint/2010/main" val="17142893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Ahora, quiero saber sobre el trabajo de sus sueños. ¿Quiere alguien compartir qué trabajo le gustaría tener algún día?</a:t>
            </a:r>
            <a:endParaRPr lang="en-US" i="1" baseline="0" dirty="0"/>
          </a:p>
          <a:p>
            <a:endParaRPr lang="en-US" i="1" baseline="0" dirty="0"/>
          </a:p>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Dé al grupo suficiente tiempo para procesar la pregunta y tomar sus decisiones.  </a:t>
            </a:r>
          </a:p>
          <a:p>
            <a:pPr marL="0" marR="0" lvl="0" indent="0" algn="l" defTabSz="914400" rtl="0" eaLnBrk="1" fontAlgn="auto" latinLnBrk="0" hangingPunct="1">
              <a:lnSpc>
                <a:spcPct val="100000"/>
              </a:lnSpc>
              <a:spcBef>
                <a:spcPct val="0"/>
              </a:spcBef>
              <a:spcAft>
                <a:spcPct val="0"/>
              </a:spcAft>
              <a:buClrTx/>
              <a:buSzTx/>
              <a:buFontTx/>
              <a:buNone/>
              <a:defRPr/>
            </a:pPr>
            <a:endParaRPr lang="en-US" i="0" baseline="0" dirty="0"/>
          </a:p>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Después de que unos cuantos compartieron, diga: </a:t>
            </a:r>
            <a:r>
              <a:rPr lang="es-MX" sz="1200" b="0" i="1" strike="noStrike" cap="none" spc="0" baseline="0" dirty="0">
                <a:solidFill>
                  <a:srgbClr val="000000"/>
                </a:solidFill>
                <a:effectLst/>
                <a:latin typeface="Calibri"/>
                <a:ea typeface="Calibri"/>
                <a:cs typeface="Calibri"/>
              </a:rPr>
              <a:t>¡Gracias por compartir los trabajos de sus sueños! ¿Quién elige cuál es el trabajo de sus sueños?</a:t>
            </a:r>
          </a:p>
          <a:p>
            <a:pPr marL="0" marR="0" lvl="0" indent="0" algn="l" defTabSz="914400" rtl="0" eaLnBrk="1" fontAlgn="auto" latinLnBrk="0" hangingPunct="1">
              <a:lnSpc>
                <a:spcPct val="100000"/>
              </a:lnSpc>
              <a:spcBef>
                <a:spcPct val="0"/>
              </a:spcBef>
              <a:spcAft>
                <a:spcPct val="0"/>
              </a:spcAft>
              <a:buClrTx/>
              <a:buSzTx/>
              <a:buFontTx/>
              <a:buNone/>
              <a:defRPr/>
            </a:pPr>
            <a:endParaRPr lang="en-US" i="1" baseline="0" dirty="0"/>
          </a:p>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Dé al grupo suficiente tiempo para procesar la pregunta y tomar sus decisiones.  </a:t>
            </a:r>
          </a:p>
          <a:p>
            <a:pPr marL="0" marR="0" lvl="0" indent="0" algn="l" defTabSz="914400" rtl="0" eaLnBrk="1" fontAlgn="auto" latinLnBrk="0" hangingPunct="1">
              <a:lnSpc>
                <a:spcPct val="100000"/>
              </a:lnSpc>
              <a:spcBef>
                <a:spcPct val="0"/>
              </a:spcBef>
              <a:spcAft>
                <a:spcPct val="0"/>
              </a:spcAft>
              <a:buClrTx/>
              <a:buSzTx/>
              <a:buFontTx/>
              <a:buNone/>
              <a:defRPr/>
            </a:pPr>
            <a:endParaRPr lang="en-US" i="0" baseline="0" dirty="0"/>
          </a:p>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¡Ustedes pueden elegir cuál es el trabajo de sus sueños! Decirles a otras personas dónde quieren trabajar es parte de la autodefensa.</a:t>
            </a:r>
          </a:p>
          <a:p>
            <a:pPr marL="0" marR="0" lvl="0" indent="0" algn="l" defTabSz="914400" rtl="0" eaLnBrk="1" fontAlgn="auto" latinLnBrk="0" hangingPunct="1">
              <a:lnSpc>
                <a:spcPct val="100000"/>
              </a:lnSpc>
              <a:spcBef>
                <a:spcPct val="0"/>
              </a:spcBef>
              <a:spcAft>
                <a:spcPct val="0"/>
              </a:spcAft>
              <a:buClrTx/>
              <a:buSzTx/>
              <a:buFontTx/>
              <a:buNone/>
              <a:defRPr/>
            </a:pPr>
            <a:endParaRPr lang="en-US" i="1" baseline="0" dirty="0"/>
          </a:p>
          <a:p>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7</a:t>
            </a:fld>
            <a:endParaRPr lang="en-US"/>
          </a:p>
        </p:txBody>
      </p:sp>
    </p:spTree>
    <p:extLst>
      <p:ext uri="{BB962C8B-B14F-4D97-AF65-F5344CB8AC3E}">
        <p14:creationId xmlns:p14="http://schemas.microsoft.com/office/powerpoint/2010/main" val="22339519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Bien, ahora quiero escuchar lo que les gusta hacer por diversión. Levanten la mano si les gusta dibujar. </a:t>
            </a:r>
          </a:p>
          <a:p>
            <a:endParaRPr lang="en-US" i="1" baseline="0" dirty="0"/>
          </a:p>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Dé al grupo suficiente tiempo para procesar la pregunta y tomar sus decisiones.  </a:t>
            </a:r>
          </a:p>
          <a:p>
            <a:pPr marL="0" marR="0" lvl="0" indent="0" algn="l" defTabSz="914400" rtl="0" eaLnBrk="1" fontAlgn="auto" latinLnBrk="0" hangingPunct="1">
              <a:lnSpc>
                <a:spcPct val="100000"/>
              </a:lnSpc>
              <a:spcBef>
                <a:spcPct val="0"/>
              </a:spcBef>
              <a:spcAft>
                <a:spcPct val="0"/>
              </a:spcAft>
              <a:buClrTx/>
              <a:buSzTx/>
              <a:buFontTx/>
              <a:buNone/>
              <a:defRPr/>
            </a:pPr>
            <a:endParaRPr lang="en-US" i="0" baseline="0" dirty="0"/>
          </a:p>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Levanten la mano si les gusta jugar juegos de video. </a:t>
            </a:r>
          </a:p>
          <a:p>
            <a:pPr marL="0" marR="0" lvl="0" indent="0" algn="l" defTabSz="914400" rtl="0" eaLnBrk="1" fontAlgn="auto" latinLnBrk="0" hangingPunct="1">
              <a:lnSpc>
                <a:spcPct val="100000"/>
              </a:lnSpc>
              <a:spcBef>
                <a:spcPct val="0"/>
              </a:spcBef>
              <a:spcAft>
                <a:spcPct val="0"/>
              </a:spcAft>
              <a:buClrTx/>
              <a:buSzTx/>
              <a:buFontTx/>
              <a:buNone/>
              <a:defRPr/>
            </a:pPr>
            <a:endParaRPr lang="en-US" i="1" baseline="0" dirty="0"/>
          </a:p>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Dé al grupo suficiente tiempo para procesar la pregunta y tomar sus decisiones. </a:t>
            </a:r>
            <a:endParaRPr lang="en-US" i="0" baseline="0" dirty="0"/>
          </a:p>
          <a:p>
            <a:pPr marL="0" marR="0" lvl="0" indent="0" algn="l" defTabSz="914400" rtl="0" eaLnBrk="1" fontAlgn="auto" latinLnBrk="0" hangingPunct="1">
              <a:lnSpc>
                <a:spcPct val="100000"/>
              </a:lnSpc>
              <a:spcBef>
                <a:spcPct val="0"/>
              </a:spcBef>
              <a:spcAft>
                <a:spcPct val="0"/>
              </a:spcAft>
              <a:buClrTx/>
              <a:buSzTx/>
              <a:buFontTx/>
              <a:buNone/>
              <a:defRPr/>
            </a:pPr>
            <a:endParaRPr lang="en-US" i="0" baseline="0" dirty="0"/>
          </a:p>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Levanten la mano si les gusta ver videos en YouTube.</a:t>
            </a:r>
          </a:p>
          <a:p>
            <a:pPr marL="0" marR="0" lvl="0" indent="0" algn="l" defTabSz="914400" rtl="0" eaLnBrk="1" fontAlgn="auto" latinLnBrk="0" hangingPunct="1">
              <a:lnSpc>
                <a:spcPct val="100000"/>
              </a:lnSpc>
              <a:spcBef>
                <a:spcPct val="0"/>
              </a:spcBef>
              <a:spcAft>
                <a:spcPct val="0"/>
              </a:spcAft>
              <a:buClrTx/>
              <a:buSzTx/>
              <a:buFontTx/>
              <a:buNone/>
              <a:defRPr/>
            </a:pPr>
            <a:endParaRPr lang="en-US" i="1" baseline="0" dirty="0"/>
          </a:p>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Dé al grupo suficiente tiempo para procesar la pregunta y tomar sus decisiones. </a:t>
            </a:r>
            <a:endParaRPr lang="en-US" i="0" baseline="0" dirty="0"/>
          </a:p>
          <a:p>
            <a:pPr marL="0" marR="0" lvl="0" indent="0" algn="l" defTabSz="914400" rtl="0" eaLnBrk="1" fontAlgn="auto" latinLnBrk="0" hangingPunct="1">
              <a:lnSpc>
                <a:spcPct val="100000"/>
              </a:lnSpc>
              <a:spcBef>
                <a:spcPct val="0"/>
              </a:spcBef>
              <a:spcAft>
                <a:spcPct val="0"/>
              </a:spcAft>
              <a:buClrTx/>
              <a:buSzTx/>
              <a:buFontTx/>
              <a:buNone/>
              <a:defRPr/>
            </a:pPr>
            <a:endParaRPr lang="en-US" i="0" baseline="0" dirty="0"/>
          </a:p>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¿Qué más les gusta hacer por diversión? ¿Desea alguien compartir?</a:t>
            </a:r>
          </a:p>
          <a:p>
            <a:pPr marL="0" marR="0" lvl="0" indent="0" algn="l" defTabSz="914400" rtl="0" eaLnBrk="1" fontAlgn="auto" latinLnBrk="0" hangingPunct="1">
              <a:lnSpc>
                <a:spcPct val="100000"/>
              </a:lnSpc>
              <a:spcBef>
                <a:spcPct val="0"/>
              </a:spcBef>
              <a:spcAft>
                <a:spcPct val="0"/>
              </a:spcAft>
              <a:buClrTx/>
              <a:buSzTx/>
              <a:buFontTx/>
              <a:buNone/>
              <a:defRPr/>
            </a:pPr>
            <a:endParaRPr lang="en-US" i="1" baseline="0" dirty="0"/>
          </a:p>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Dé al grupo suficiente tiempo para procesar la pregunta y tomar sus decisiones. </a:t>
            </a:r>
            <a:endParaRPr lang="en-US" i="1" baseline="0" dirty="0"/>
          </a:p>
          <a:p>
            <a:pPr marL="0" marR="0" lvl="0" indent="0" algn="l" defTabSz="914400" rtl="0" eaLnBrk="1" fontAlgn="auto" latinLnBrk="0" hangingPunct="1">
              <a:lnSpc>
                <a:spcPct val="100000"/>
              </a:lnSpc>
              <a:spcBef>
                <a:spcPct val="0"/>
              </a:spcBef>
              <a:spcAft>
                <a:spcPct val="0"/>
              </a:spcAft>
              <a:buClrTx/>
              <a:buSzTx/>
              <a:buFontTx/>
              <a:buNone/>
              <a:defRPr/>
            </a:pPr>
            <a:endParaRPr lang="en-US" i="0" baseline="0" dirty="0"/>
          </a:p>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Elegir lo que hacen por diversión también es parte de la autodefensa.</a:t>
            </a:r>
            <a:endParaRPr lang="en-US" i="0" baseline="0" dirty="0"/>
          </a:p>
          <a:p>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8</a:t>
            </a:fld>
            <a:endParaRPr lang="en-US"/>
          </a:p>
        </p:txBody>
      </p:sp>
    </p:spTree>
    <p:extLst>
      <p:ext uri="{BB962C8B-B14F-4D97-AF65-F5344CB8AC3E}">
        <p14:creationId xmlns:p14="http://schemas.microsoft.com/office/powerpoint/2010/main" val="9014845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Bien, hagamos uno más. Hablamos sobre la autodefensa porque es superimportante poder decirles a otras personas cómo se sienten, qué quieren y qué necesitan. La autodefensa también es muy importante en sus relaciones, y todo el año practicaremos usar la autodefensa para tener relaciones más sanas.</a:t>
            </a:r>
          </a:p>
          <a:p>
            <a:endParaRPr lang="en-US" i="1" baseline="0" dirty="0"/>
          </a:p>
          <a:p>
            <a:r>
              <a:rPr lang="es-MX" sz="1200" b="0" i="1" strike="noStrike" cap="none" spc="0" baseline="0" dirty="0">
                <a:solidFill>
                  <a:srgbClr val="000000"/>
                </a:solidFill>
                <a:effectLst/>
                <a:latin typeface="Calibri"/>
                <a:ea typeface="Calibri"/>
                <a:cs typeface="Calibri"/>
              </a:rPr>
              <a:t>Haremos un ejemplo con relaciones. ¿Quién elige quiénes son sus amigos? ¿Quién elige con quiénes se juntan?</a:t>
            </a:r>
          </a:p>
          <a:p>
            <a:endParaRPr lang="en-US" i="1" baseline="0" dirty="0"/>
          </a:p>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Dé al grupo suficiente tiempo para procesar la pregunta y tomar sus decisiones.  </a:t>
            </a:r>
          </a:p>
          <a:p>
            <a:pPr marL="0" marR="0" lvl="0" indent="0" algn="l" defTabSz="914400" rtl="0" eaLnBrk="1" fontAlgn="auto" latinLnBrk="0" hangingPunct="1">
              <a:lnSpc>
                <a:spcPct val="100000"/>
              </a:lnSpc>
              <a:spcBef>
                <a:spcPct val="0"/>
              </a:spcBef>
              <a:spcAft>
                <a:spcPct val="0"/>
              </a:spcAft>
              <a:buClrTx/>
              <a:buSzTx/>
              <a:buFontTx/>
              <a:buNone/>
              <a:defRPr/>
            </a:pPr>
            <a:endParaRPr lang="en-US" i="0" baseline="0" dirty="0"/>
          </a:p>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¡Sí! Ustedes pueden elegir con quién juntarse. Tomar decisiones sobre sus relaciones también es parte de la autodefensa. </a:t>
            </a:r>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9</a:t>
            </a:fld>
            <a:endParaRPr lang="en-US"/>
          </a:p>
        </p:txBody>
      </p:sp>
    </p:spTree>
    <p:extLst>
      <p:ext uri="{BB962C8B-B14F-4D97-AF65-F5344CB8AC3E}">
        <p14:creationId xmlns:p14="http://schemas.microsoft.com/office/powerpoint/2010/main" val="28014454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29D5377-923F-4322-90A0-6BD1670A5961}" type="datetimeFigureOut">
              <a:rPr lang="en-US" smtClean="0"/>
              <a:t>2/28/26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31178E-0B9A-452E-9E86-EAE47CFDC566}" type="slidenum">
              <a:rPr lang="en-US" smtClean="0"/>
              <a:t>‹#›</a:t>
            </a:fld>
            <a:endParaRPr lang="en-US"/>
          </a:p>
        </p:txBody>
      </p:sp>
    </p:spTree>
    <p:extLst>
      <p:ext uri="{BB962C8B-B14F-4D97-AF65-F5344CB8AC3E}">
        <p14:creationId xmlns:p14="http://schemas.microsoft.com/office/powerpoint/2010/main" val="3334438571"/>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29D5377-923F-4322-90A0-6BD1670A5961}" type="datetimeFigureOut">
              <a:rPr lang="en-US" smtClean="0"/>
              <a:t>2/28/26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31178E-0B9A-452E-9E86-EAE47CFDC566}" type="slidenum">
              <a:rPr lang="en-US" smtClean="0"/>
              <a:t>‹#›</a:t>
            </a:fld>
            <a:endParaRPr lang="en-US"/>
          </a:p>
        </p:txBody>
      </p:sp>
    </p:spTree>
    <p:extLst>
      <p:ext uri="{BB962C8B-B14F-4D97-AF65-F5344CB8AC3E}">
        <p14:creationId xmlns:p14="http://schemas.microsoft.com/office/powerpoint/2010/main" val="2265580437"/>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29D5377-923F-4322-90A0-6BD1670A5961}" type="datetimeFigureOut">
              <a:rPr lang="en-US" smtClean="0"/>
              <a:t>2/28/26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31178E-0B9A-452E-9E86-EAE47CFDC566}" type="slidenum">
              <a:rPr lang="en-US" smtClean="0"/>
              <a:t>‹#›</a:t>
            </a:fld>
            <a:endParaRPr lang="en-US"/>
          </a:p>
        </p:txBody>
      </p:sp>
    </p:spTree>
    <p:extLst>
      <p:ext uri="{BB962C8B-B14F-4D97-AF65-F5344CB8AC3E}">
        <p14:creationId xmlns:p14="http://schemas.microsoft.com/office/powerpoint/2010/main" val="2849434932"/>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29D5377-923F-4322-90A0-6BD1670A5961}" type="datetimeFigureOut">
              <a:rPr lang="en-US" smtClean="0"/>
              <a:t>2/28/26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31178E-0B9A-452E-9E86-EAE47CFDC566}" type="slidenum">
              <a:rPr lang="en-US" smtClean="0"/>
              <a:t>‹#›</a:t>
            </a:fld>
            <a:endParaRPr lang="en-US"/>
          </a:p>
        </p:txBody>
      </p:sp>
    </p:spTree>
    <p:extLst>
      <p:ext uri="{BB962C8B-B14F-4D97-AF65-F5344CB8AC3E}">
        <p14:creationId xmlns:p14="http://schemas.microsoft.com/office/powerpoint/2010/main" val="877680420"/>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9D5377-923F-4322-90A0-6BD1670A5961}" type="datetimeFigureOut">
              <a:rPr lang="en-US" smtClean="0"/>
              <a:t>2/28/26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31178E-0B9A-452E-9E86-EAE47CFDC566}" type="slidenum">
              <a:rPr lang="en-US" smtClean="0"/>
              <a:t>‹#›</a:t>
            </a:fld>
            <a:endParaRPr lang="en-US"/>
          </a:p>
        </p:txBody>
      </p:sp>
    </p:spTree>
    <p:extLst>
      <p:ext uri="{BB962C8B-B14F-4D97-AF65-F5344CB8AC3E}">
        <p14:creationId xmlns:p14="http://schemas.microsoft.com/office/powerpoint/2010/main" val="9330732"/>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29D5377-923F-4322-90A0-6BD1670A5961}" type="datetimeFigureOut">
              <a:rPr lang="en-US" smtClean="0"/>
              <a:t>2/28/26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31178E-0B9A-452E-9E86-EAE47CFDC566}" type="slidenum">
              <a:rPr lang="en-US" smtClean="0"/>
              <a:t>‹#›</a:t>
            </a:fld>
            <a:endParaRPr lang="en-US"/>
          </a:p>
        </p:txBody>
      </p:sp>
    </p:spTree>
    <p:extLst>
      <p:ext uri="{BB962C8B-B14F-4D97-AF65-F5344CB8AC3E}">
        <p14:creationId xmlns:p14="http://schemas.microsoft.com/office/powerpoint/2010/main" val="1566961293"/>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29D5377-923F-4322-90A0-6BD1670A5961}" type="datetimeFigureOut">
              <a:rPr lang="en-US" smtClean="0"/>
              <a:t>2/28/26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731178E-0B9A-452E-9E86-EAE47CFDC566}" type="slidenum">
              <a:rPr lang="en-US" smtClean="0"/>
              <a:t>‹#›</a:t>
            </a:fld>
            <a:endParaRPr lang="en-US"/>
          </a:p>
        </p:txBody>
      </p:sp>
    </p:spTree>
    <p:extLst>
      <p:ext uri="{BB962C8B-B14F-4D97-AF65-F5344CB8AC3E}">
        <p14:creationId xmlns:p14="http://schemas.microsoft.com/office/powerpoint/2010/main" val="2568938856"/>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29D5377-923F-4322-90A0-6BD1670A5961}" type="datetimeFigureOut">
              <a:rPr lang="en-US" smtClean="0"/>
              <a:t>2/28/26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731178E-0B9A-452E-9E86-EAE47CFDC566}" type="slidenum">
              <a:rPr lang="en-US" smtClean="0"/>
              <a:t>‹#›</a:t>
            </a:fld>
            <a:endParaRPr lang="en-US"/>
          </a:p>
        </p:txBody>
      </p:sp>
    </p:spTree>
    <p:extLst>
      <p:ext uri="{BB962C8B-B14F-4D97-AF65-F5344CB8AC3E}">
        <p14:creationId xmlns:p14="http://schemas.microsoft.com/office/powerpoint/2010/main" val="2946020112"/>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9D5377-923F-4322-90A0-6BD1670A5961}" type="datetimeFigureOut">
              <a:rPr lang="en-US" smtClean="0"/>
              <a:t>2/28/26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731178E-0B9A-452E-9E86-EAE47CFDC566}" type="slidenum">
              <a:rPr lang="en-US" smtClean="0"/>
              <a:t>‹#›</a:t>
            </a:fld>
            <a:endParaRPr lang="en-US"/>
          </a:p>
        </p:txBody>
      </p:sp>
    </p:spTree>
    <p:extLst>
      <p:ext uri="{BB962C8B-B14F-4D97-AF65-F5344CB8AC3E}">
        <p14:creationId xmlns:p14="http://schemas.microsoft.com/office/powerpoint/2010/main" val="3601360801"/>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29D5377-923F-4322-90A0-6BD1670A5961}" type="datetimeFigureOut">
              <a:rPr lang="en-US" smtClean="0"/>
              <a:t>2/28/26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31178E-0B9A-452E-9E86-EAE47CFDC566}" type="slidenum">
              <a:rPr lang="en-US" smtClean="0"/>
              <a:t>‹#›</a:t>
            </a:fld>
            <a:endParaRPr lang="en-US"/>
          </a:p>
        </p:txBody>
      </p:sp>
    </p:spTree>
    <p:extLst>
      <p:ext uri="{BB962C8B-B14F-4D97-AF65-F5344CB8AC3E}">
        <p14:creationId xmlns:p14="http://schemas.microsoft.com/office/powerpoint/2010/main" val="388831032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29D5377-923F-4322-90A0-6BD1670A5961}" type="datetimeFigureOut">
              <a:rPr lang="en-US" smtClean="0"/>
              <a:t>2/28/26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31178E-0B9A-452E-9E86-EAE47CFDC566}" type="slidenum">
              <a:rPr lang="en-US" smtClean="0"/>
              <a:t>‹#›</a:t>
            </a:fld>
            <a:endParaRPr lang="en-US"/>
          </a:p>
        </p:txBody>
      </p:sp>
    </p:spTree>
    <p:extLst>
      <p:ext uri="{BB962C8B-B14F-4D97-AF65-F5344CB8AC3E}">
        <p14:creationId xmlns:p14="http://schemas.microsoft.com/office/powerpoint/2010/main" val="1159775325"/>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9D5377-923F-4322-90A0-6BD1670A5961}" type="datetimeFigureOut">
              <a:rPr lang="en-US" smtClean="0"/>
              <a:t>2/28/26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31178E-0B9A-452E-9E86-EAE47CFDC566}" type="slidenum">
              <a:rPr lang="en-US" smtClean="0"/>
              <a:t>‹#›</a:t>
            </a:fld>
            <a:endParaRPr lang="en-US"/>
          </a:p>
        </p:txBody>
      </p:sp>
    </p:spTree>
    <p:extLst>
      <p:ext uri="{BB962C8B-B14F-4D97-AF65-F5344CB8AC3E}">
        <p14:creationId xmlns:p14="http://schemas.microsoft.com/office/powerpoint/2010/main" val="39822828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9.png"/><Relationship Id="rId11" Type="http://schemas.openxmlformats.org/officeDocument/2006/relationships/image" Target="../media/image32.png"/><Relationship Id="rId5" Type="http://schemas.openxmlformats.org/officeDocument/2006/relationships/image" Target="../media/image28.png"/><Relationship Id="rId10" Type="http://schemas.openxmlformats.org/officeDocument/2006/relationships/image" Target="../media/image31.png"/><Relationship Id="rId4" Type="http://schemas.openxmlformats.org/officeDocument/2006/relationships/image" Target="../media/image27.png"/><Relationship Id="rId9"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6.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9.png"/><Relationship Id="rId11" Type="http://schemas.openxmlformats.org/officeDocument/2006/relationships/image" Target="../media/image32.png"/><Relationship Id="rId5" Type="http://schemas.openxmlformats.org/officeDocument/2006/relationships/image" Target="../media/image28.png"/><Relationship Id="rId10" Type="http://schemas.openxmlformats.org/officeDocument/2006/relationships/image" Target="../media/image31.png"/><Relationship Id="rId4" Type="http://schemas.openxmlformats.org/officeDocument/2006/relationships/image" Target="../media/image27.png"/><Relationship Id="rId9"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5.png"/><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5.png"/><Relationship Id="rId4" Type="http://schemas.openxmlformats.org/officeDocument/2006/relationships/image" Target="../media/image43.png"/></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5.png"/><Relationship Id="rId4" Type="http://schemas.openxmlformats.org/officeDocument/2006/relationships/image" Target="../media/image44.png"/></Relationships>
</file>

<file path=ppt/slides/_rels/slide1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5.png"/><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5.png"/><Relationship Id="rId4" Type="http://schemas.openxmlformats.org/officeDocument/2006/relationships/image" Target="../media/image46.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5.png"/><Relationship Id="rId4" Type="http://schemas.openxmlformats.org/officeDocument/2006/relationships/image" Target="../media/image47.png"/></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5.png"/><Relationship Id="rId4" Type="http://schemas.openxmlformats.org/officeDocument/2006/relationships/image" Target="../media/image48.png"/></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5.png"/><Relationship Id="rId4" Type="http://schemas.openxmlformats.org/officeDocument/2006/relationships/image" Target="../media/image49.png"/></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5.png"/><Relationship Id="rId4" Type="http://schemas.openxmlformats.org/officeDocument/2006/relationships/image" Target="../media/image50.png"/></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9.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52.png"/><Relationship Id="rId4" Type="http://schemas.openxmlformats.org/officeDocument/2006/relationships/image" Target="../media/image51.png"/></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5.png"/><Relationship Id="rId4" Type="http://schemas.openxmlformats.org/officeDocument/2006/relationships/image" Target="../media/image53.png"/></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5.png"/><Relationship Id="rId4" Type="http://schemas.openxmlformats.org/officeDocument/2006/relationships/image" Target="../media/image49.png"/></Relationships>
</file>

<file path=ppt/slides/_rels/slide27.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29.png"/><Relationship Id="rId11" Type="http://schemas.openxmlformats.org/officeDocument/2006/relationships/image" Target="../media/image32.png"/><Relationship Id="rId5" Type="http://schemas.openxmlformats.org/officeDocument/2006/relationships/image" Target="../media/image28.png"/><Relationship Id="rId10" Type="http://schemas.openxmlformats.org/officeDocument/2006/relationships/image" Target="../media/image31.png"/><Relationship Id="rId4" Type="http://schemas.openxmlformats.org/officeDocument/2006/relationships/image" Target="../media/image27.png"/><Relationship Id="rId9"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55.png"/></Relationships>
</file>

<file path=ppt/slides/_rels/slide29.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58.png"/><Relationship Id="rId4" Type="http://schemas.openxmlformats.org/officeDocument/2006/relationships/image" Target="../media/image57.png"/></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18" Type="http://schemas.openxmlformats.org/officeDocument/2006/relationships/image" Target="../media/image23.png"/><Relationship Id="rId3" Type="http://schemas.openxmlformats.org/officeDocument/2006/relationships/image" Target="../media/image8.jpeg"/><Relationship Id="rId21" Type="http://schemas.openxmlformats.org/officeDocument/2006/relationships/image" Target="../media/image5.png"/><Relationship Id="rId7" Type="http://schemas.openxmlformats.org/officeDocument/2006/relationships/image" Target="../media/image12.png"/><Relationship Id="rId12" Type="http://schemas.openxmlformats.org/officeDocument/2006/relationships/image" Target="../media/image17.png"/><Relationship Id="rId17" Type="http://schemas.openxmlformats.org/officeDocument/2006/relationships/image" Target="../media/image22.png"/><Relationship Id="rId2" Type="http://schemas.openxmlformats.org/officeDocument/2006/relationships/notesSlide" Target="../notesSlides/notesSlide3.xml"/><Relationship Id="rId16" Type="http://schemas.openxmlformats.org/officeDocument/2006/relationships/image" Target="../media/image21.png"/><Relationship Id="rId20"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20.png"/><Relationship Id="rId10" Type="http://schemas.openxmlformats.org/officeDocument/2006/relationships/image" Target="../media/image15.png"/><Relationship Id="rId19" Type="http://schemas.openxmlformats.org/officeDocument/2006/relationships/image" Target="../media/image24.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s>
</file>

<file path=ppt/slides/_rels/slide30.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59.png"/></Relationships>
</file>

<file path=ppt/slides/_rels/slide31.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1.png"/></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63.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10" Type="http://schemas.openxmlformats.org/officeDocument/2006/relationships/image" Target="../media/image32.png"/><Relationship Id="rId4" Type="http://schemas.openxmlformats.org/officeDocument/2006/relationships/image" Target="../media/image27.png"/><Relationship Id="rId9" Type="http://schemas.openxmlformats.org/officeDocument/2006/relationships/image" Target="../media/image31.png"/></Relationships>
</file>

<file path=ppt/slides/_rels/slide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7.png"/></Relationships>
</file>

<file path=ppt/slides/_rels/slide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34.png"/></Relationships>
</file>

<file path=ppt/slides/_rels/slide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35.png"/></Relationships>
</file>

<file path=ppt/slides/_rels/slide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33.png"/></Relationships>
</file>

<file path=ppt/slides/_rels/slide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3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rcRect l="37147" t="37681" r="37800" b="44734"/>
          <a:stretch>
            <a:fillRect/>
          </a:stretch>
        </p:blipFill>
        <p:spPr>
          <a:xfrm>
            <a:off x="9939130" y="180921"/>
            <a:ext cx="1987826" cy="786488"/>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05" y="0"/>
            <a:ext cx="12166314" cy="6858000"/>
          </a:xfrm>
          <a:prstGeom prst="rect">
            <a:avLst/>
          </a:prstGeom>
        </p:spPr>
      </p:pic>
      <p:sp>
        <p:nvSpPr>
          <p:cNvPr id="6" name="Footer Placeholder 3"/>
          <p:cNvSpPr txBox="1"/>
          <p:nvPr/>
        </p:nvSpPr>
        <p:spPr>
          <a:xfrm>
            <a:off x="8967435" y="6422120"/>
            <a:ext cx="3224565" cy="299809"/>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a:solidFill>
                  <a:srgbClr val="000000"/>
                </a:solidFill>
                <a:effectLst/>
                <a:latin typeface="Verdana"/>
                <a:ea typeface="Verdana"/>
                <a:cs typeface="Verdana"/>
              </a:rPr>
              <a:t>© 2021 Programa de Servicios para Personas con Discapacidades de SAFE</a:t>
            </a:r>
          </a:p>
        </p:txBody>
      </p:sp>
      <p:grpSp>
        <p:nvGrpSpPr>
          <p:cNvPr id="5" name="Group 4"/>
          <p:cNvGrpSpPr/>
          <p:nvPr/>
        </p:nvGrpSpPr>
        <p:grpSpPr>
          <a:xfrm>
            <a:off x="1958568" y="100895"/>
            <a:ext cx="6769796" cy="646331"/>
            <a:chOff x="1958568" y="100895"/>
            <a:chExt cx="6769796" cy="646331"/>
          </a:xfrm>
        </p:grpSpPr>
        <p:sp>
          <p:nvSpPr>
            <p:cNvPr id="7" name="Rectangle 6"/>
            <p:cNvSpPr/>
            <p:nvPr/>
          </p:nvSpPr>
          <p:spPr>
            <a:xfrm>
              <a:off x="2025445" y="180921"/>
              <a:ext cx="4574467" cy="4862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958568" y="100895"/>
              <a:ext cx="6769796" cy="646331"/>
            </a:xfrm>
            <a:prstGeom prst="rect">
              <a:avLst/>
            </a:prstGeom>
            <a:noFill/>
          </p:spPr>
          <p:txBody>
            <a:bodyPr wrap="square" rtlCol="0">
              <a:spAutoFit/>
            </a:bodyPr>
            <a:lstStyle/>
            <a:p>
              <a:r>
                <a:rPr lang="es-MX" sz="3600" b="0" i="0" strike="noStrike" cap="none" spc="0" baseline="0" dirty="0">
                  <a:solidFill>
                    <a:srgbClr val="000000"/>
                  </a:solidFill>
                  <a:effectLst/>
                  <a:latin typeface="Marvin Round" panose="02000000000000000000" pitchFamily="2" charset="0"/>
                  <a:ea typeface="Open Sans Extrabold"/>
                  <a:cs typeface="Open Sans Extrabold"/>
                </a:rPr>
                <a:t>Mis derechos, mi vida</a:t>
              </a:r>
              <a:endParaRPr lang="en-US" sz="3600" dirty="0">
                <a:latin typeface="Marvin Round" panose="02000000000000000000" pitchFamily="2" charset="0"/>
                <a:ea typeface="Open Sans Extrabold" panose="020B0906030804020204" pitchFamily="34" charset="0"/>
                <a:cs typeface="Open Sans Extrabold" panose="020B0906030804020204" pitchFamily="34" charset="0"/>
              </a:endParaRPr>
            </a:p>
          </p:txBody>
        </p:sp>
      </p:grpSp>
      <p:sp>
        <p:nvSpPr>
          <p:cNvPr id="9" name="TextBox 8"/>
          <p:cNvSpPr txBox="1"/>
          <p:nvPr/>
        </p:nvSpPr>
        <p:spPr>
          <a:xfrm>
            <a:off x="0" y="2622863"/>
            <a:ext cx="5930538" cy="914400"/>
          </a:xfrm>
          <a:prstGeom prst="rect">
            <a:avLst/>
          </a:prstGeom>
          <a:solidFill>
            <a:schemeClr val="bg1"/>
          </a:solidFill>
        </p:spPr>
        <p:txBody>
          <a:bodyPr wrap="square" rtlCol="0">
            <a:spAutoFit/>
          </a:bodyPr>
          <a:lstStyle/>
          <a:p>
            <a:pPr algn="ctr"/>
            <a:r>
              <a:rPr lang="es-MX" sz="5400" b="0" i="0" strike="noStrike" cap="none" spc="0" baseline="0" dirty="0">
                <a:solidFill>
                  <a:srgbClr val="000000"/>
                </a:solidFill>
                <a:effectLst/>
                <a:latin typeface="PraterBlockPro" panose="020B0504010101020102" pitchFamily="34" charset="77"/>
                <a:ea typeface="Open Sans Extrabold"/>
                <a:cs typeface="PraterBlockPro" panose="020B0504010101020102" pitchFamily="34" charset="77"/>
              </a:rPr>
              <a:t>Autodefensa</a:t>
            </a:r>
            <a:endParaRPr lang="en-US" sz="5400" dirty="0">
              <a:latin typeface="PraterBlockPro" panose="020B0504010101020102" pitchFamily="34" charset="77"/>
              <a:ea typeface="Open Sans Extrabold" panose="020B0906030804020204" pitchFamily="34" charset="0"/>
              <a:cs typeface="PraterBlockPro" panose="020B0504010101020102" pitchFamily="34" charset="77"/>
            </a:endParaRPr>
          </a:p>
        </p:txBody>
      </p:sp>
      <p:sp>
        <p:nvSpPr>
          <p:cNvPr id="3" name="Oval 2"/>
          <p:cNvSpPr/>
          <p:nvPr/>
        </p:nvSpPr>
        <p:spPr>
          <a:xfrm>
            <a:off x="10175966" y="1293223"/>
            <a:ext cx="1658983" cy="132964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0071463" y="1209874"/>
            <a:ext cx="1855493" cy="1569660"/>
          </a:xfrm>
          <a:prstGeom prst="rect">
            <a:avLst/>
          </a:prstGeom>
          <a:noFill/>
        </p:spPr>
        <p:txBody>
          <a:bodyPr wrap="square" rtlCol="0">
            <a:spAutoFit/>
          </a:bodyPr>
          <a:lstStyle/>
          <a:p>
            <a:pPr algn="ctr"/>
            <a:r>
              <a:rPr lang="es-MX" sz="2400" b="0" i="0" strike="noStrike" cap="none" spc="0" baseline="0" dirty="0">
                <a:solidFill>
                  <a:srgbClr val="000000"/>
                </a:solidFill>
                <a:effectLst/>
                <a:latin typeface="Tahoma"/>
                <a:ea typeface="Tahoma"/>
                <a:cs typeface="Tahoma"/>
              </a:rPr>
              <a:t>¡¡Me conozco mejor que nadie!!</a:t>
            </a:r>
            <a:endParaRPr lang="en-US" sz="2400" dirty="0">
              <a:latin typeface="Tahoma" panose="020B0604030504040204" pitchFamily="34" charset="0"/>
              <a:ea typeface="Tahoma" panose="020B0604030504040204" pitchFamily="34" charset="0"/>
              <a:cs typeface="Tahoma" panose="020B0604030504040204" pitchFamily="34" charset="0"/>
            </a:endParaRPr>
          </a:p>
        </p:txBody>
      </p:sp>
      <p:sp>
        <p:nvSpPr>
          <p:cNvPr id="11" name="TextBox 6">
            <a:extLst>
              <a:ext uri="{FF2B5EF4-FFF2-40B4-BE49-F238E27FC236}">
                <a16:creationId xmlns:a16="http://schemas.microsoft.com/office/drawing/2014/main" id="{81022BC1-31B7-A4F6-EC69-5283D645E037}"/>
              </a:ext>
            </a:extLst>
          </p:cNvPr>
          <p:cNvSpPr txBox="1"/>
          <p:nvPr/>
        </p:nvSpPr>
        <p:spPr>
          <a:xfrm>
            <a:off x="1482849" y="942472"/>
            <a:ext cx="5531623" cy="830997"/>
          </a:xfrm>
          <a:prstGeom prst="rect">
            <a:avLst/>
          </a:prstGeom>
          <a:noFill/>
          <a:ln w="19050">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MX" sz="2400" b="1" noProof="0" dirty="0">
                <a:latin typeface="Comic Sans MS" panose="030F0702030302020204" pitchFamily="66" charset="0"/>
                <a:cs typeface="Arial" panose="020B0604020202020204" pitchFamily="34" charset="0"/>
              </a:rPr>
              <a:t>Para estudiantes de educación media superior</a:t>
            </a:r>
          </a:p>
        </p:txBody>
      </p:sp>
    </p:spTree>
    <p:extLst>
      <p:ext uri="{BB962C8B-B14F-4D97-AF65-F5344CB8AC3E}">
        <p14:creationId xmlns:p14="http://schemas.microsoft.com/office/powerpoint/2010/main" val="1807804850"/>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66314" cy="6858000"/>
          </a:xfrm>
          <a:prstGeom prst="rect">
            <a:avLst/>
          </a:prstGeom>
        </p:spPr>
      </p:pic>
      <p:sp>
        <p:nvSpPr>
          <p:cNvPr id="10" name="TextBox 9"/>
          <p:cNvSpPr txBox="1"/>
          <p:nvPr/>
        </p:nvSpPr>
        <p:spPr>
          <a:xfrm>
            <a:off x="9107408" y="1388277"/>
            <a:ext cx="4369548" cy="518160"/>
          </a:xfrm>
          <a:prstGeom prst="rect">
            <a:avLst/>
          </a:prstGeom>
          <a:noFill/>
        </p:spPr>
        <p:txBody>
          <a:bodyPr wrap="square" rtlCol="0">
            <a:spAutoFit/>
          </a:bodyPr>
          <a:lstStyle/>
          <a:p>
            <a:r>
              <a:rPr lang="es-MX" sz="2800" b="0" i="0" strike="noStrike" cap="none" spc="0" baseline="0">
                <a:solidFill>
                  <a:srgbClr val="000000"/>
                </a:solidFill>
                <a:effectLst/>
                <a:latin typeface="Tahoma"/>
                <a:ea typeface="Tahoma"/>
                <a:cs typeface="Tahoma"/>
              </a:rPr>
              <a:t>Elegir</a:t>
            </a:r>
          </a:p>
        </p:txBody>
      </p:sp>
      <p:sp>
        <p:nvSpPr>
          <p:cNvPr id="11" name="TextBox 10"/>
          <p:cNvSpPr txBox="1"/>
          <p:nvPr/>
        </p:nvSpPr>
        <p:spPr>
          <a:xfrm>
            <a:off x="3942842" y="2342561"/>
            <a:ext cx="5639956" cy="518160"/>
          </a:xfrm>
          <a:prstGeom prst="rect">
            <a:avLst/>
          </a:prstGeom>
          <a:noFill/>
        </p:spPr>
        <p:txBody>
          <a:bodyPr wrap="square" rtlCol="0">
            <a:spAutoFit/>
          </a:bodyPr>
          <a:lstStyle/>
          <a:p>
            <a:r>
              <a:rPr lang="es-MX" sz="2800" b="0" i="0" strike="noStrike" cap="none" spc="0" baseline="0">
                <a:solidFill>
                  <a:srgbClr val="000000"/>
                </a:solidFill>
                <a:effectLst/>
                <a:latin typeface="Tahoma"/>
                <a:ea typeface="Tahoma"/>
                <a:cs typeface="Tahoma"/>
              </a:rPr>
              <a:t>Autodefensa</a:t>
            </a:r>
          </a:p>
        </p:txBody>
      </p:sp>
      <p:sp>
        <p:nvSpPr>
          <p:cNvPr id="12" name="TextBox 11"/>
          <p:cNvSpPr txBox="1"/>
          <p:nvPr/>
        </p:nvSpPr>
        <p:spPr>
          <a:xfrm>
            <a:off x="4723126" y="4489976"/>
            <a:ext cx="5349788" cy="523220"/>
          </a:xfrm>
          <a:prstGeom prst="rect">
            <a:avLst/>
          </a:prstGeom>
          <a:noFill/>
        </p:spPr>
        <p:txBody>
          <a:bodyPr wrap="square" rtlCol="0">
            <a:spAutoFit/>
          </a:bodyPr>
          <a:lstStyle/>
          <a:p>
            <a:r>
              <a:rPr lang="es-MX" sz="2800" b="0" i="0" strike="noStrike" cap="none" spc="0" baseline="0" dirty="0">
                <a:solidFill>
                  <a:srgbClr val="000000"/>
                </a:solidFill>
                <a:effectLst/>
                <a:latin typeface="Tahoma"/>
                <a:ea typeface="Tahoma"/>
                <a:cs typeface="Tahoma"/>
              </a:rPr>
              <a:t>Práctica de Declaraciones “yo”</a:t>
            </a:r>
          </a:p>
        </p:txBody>
      </p:sp>
      <p:sp>
        <p:nvSpPr>
          <p:cNvPr id="14" name="TextBox 13"/>
          <p:cNvSpPr txBox="1"/>
          <p:nvPr/>
        </p:nvSpPr>
        <p:spPr>
          <a:xfrm>
            <a:off x="7710244" y="5500165"/>
            <a:ext cx="3745107" cy="944880"/>
          </a:xfrm>
          <a:prstGeom prst="rect">
            <a:avLst/>
          </a:prstGeom>
          <a:noFill/>
        </p:spPr>
        <p:txBody>
          <a:bodyPr wrap="square" rtlCol="0">
            <a:spAutoFit/>
          </a:bodyPr>
          <a:lstStyle/>
          <a:p>
            <a:pPr algn="ctr"/>
            <a:r>
              <a:rPr lang="es-MX" sz="2800" b="0" i="0" strike="noStrike" cap="none" spc="0" baseline="0">
                <a:solidFill>
                  <a:srgbClr val="000000"/>
                </a:solidFill>
                <a:effectLst/>
                <a:latin typeface="Tahoma"/>
                <a:ea typeface="Tahoma"/>
                <a:cs typeface="Tahoma"/>
              </a:rPr>
              <a:t>Video sobre la autodefensa</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rcRect t="46545" r="56428" b="8262"/>
          <a:stretch>
            <a:fillRect/>
          </a:stretch>
        </p:blipFill>
        <p:spPr>
          <a:xfrm>
            <a:off x="6475849" y="902079"/>
            <a:ext cx="2558062" cy="1495617"/>
          </a:xfrm>
          <a:prstGeom prst="rect">
            <a:avLst/>
          </a:prstGeom>
        </p:spPr>
      </p:pic>
      <p:sp>
        <p:nvSpPr>
          <p:cNvPr id="15" name="TextBox 14"/>
          <p:cNvSpPr txBox="1"/>
          <p:nvPr/>
        </p:nvSpPr>
        <p:spPr>
          <a:xfrm>
            <a:off x="4144606" y="3469842"/>
            <a:ext cx="4425587" cy="523220"/>
          </a:xfrm>
          <a:prstGeom prst="rect">
            <a:avLst/>
          </a:prstGeom>
          <a:noFill/>
        </p:spPr>
        <p:txBody>
          <a:bodyPr wrap="square" rtlCol="0">
            <a:spAutoFit/>
          </a:bodyPr>
          <a:lstStyle/>
          <a:p>
            <a:r>
              <a:rPr lang="es-MX" sz="2800" b="0" i="0" strike="noStrike" cap="none" spc="0" baseline="0" dirty="0">
                <a:solidFill>
                  <a:srgbClr val="000000"/>
                </a:solidFill>
                <a:effectLst/>
                <a:latin typeface="Tahoma"/>
                <a:ea typeface="Tahoma"/>
                <a:cs typeface="Tahoma"/>
              </a:rPr>
              <a:t>Descanso para el cerebro</a:t>
            </a:r>
          </a:p>
        </p:txBody>
      </p:sp>
      <p:pic>
        <p:nvPicPr>
          <p:cNvPr id="16" name="Picture 15"/>
          <p:cNvPicPr>
            <a:picLocks noChangeAspect="1"/>
          </p:cNvPicPr>
          <p:nvPr/>
        </p:nvPicPr>
        <p:blipFill>
          <a:blip r:embed="rId5"/>
          <a:stretch>
            <a:fillRect/>
          </a:stretch>
        </p:blipFill>
        <p:spPr>
          <a:xfrm>
            <a:off x="2331241" y="3207185"/>
            <a:ext cx="1813365" cy="1269928"/>
          </a:xfrm>
          <a:prstGeom prst="rect">
            <a:avLst/>
          </a:prstGeom>
        </p:spPr>
      </p:pic>
      <p:pic>
        <p:nvPicPr>
          <p:cNvPr id="20" name="Picture 19"/>
          <p:cNvPicPr>
            <a:picLocks noChangeAspect="1"/>
          </p:cNvPicPr>
          <p:nvPr/>
        </p:nvPicPr>
        <p:blipFill>
          <a:blip r:embed="rId6" cstate="print">
            <a:extLst>
              <a:ext uri="{28A0092B-C50C-407E-A947-70E740481C1C}">
                <a14:useLocalDpi xmlns:a14="http://schemas.microsoft.com/office/drawing/2010/main" val="0"/>
              </a:ext>
            </a:extLst>
          </a:blip>
          <a:srcRect l="16327" t="59738" r="41600" b="9804"/>
          <a:stretch>
            <a:fillRect/>
          </a:stretch>
        </p:blipFill>
        <p:spPr>
          <a:xfrm>
            <a:off x="2579596" y="4471747"/>
            <a:ext cx="2171892" cy="886254"/>
          </a:xfrm>
          <a:prstGeom prst="rect">
            <a:avLst/>
          </a:prstGeom>
        </p:spPr>
      </p:pic>
      <p:pic>
        <p:nvPicPr>
          <p:cNvPr id="21" name="Picture 20"/>
          <p:cNvPicPr>
            <a:picLocks noChangeAspect="1"/>
          </p:cNvPicPr>
          <p:nvPr/>
        </p:nvPicPr>
        <p:blipFill>
          <a:blip r:embed="rId7">
            <a:extLst>
              <a:ext uri="{28A0092B-C50C-407E-A947-70E740481C1C}">
                <a14:useLocalDpi xmlns:a14="http://schemas.microsoft.com/office/drawing/2010/main" val="0"/>
              </a:ext>
            </a:extLst>
          </a:blip>
          <a:srcRect l="27474" r="20555" b="39894"/>
          <a:stretch>
            <a:fillRect/>
          </a:stretch>
        </p:blipFill>
        <p:spPr>
          <a:xfrm>
            <a:off x="6497375" y="5358001"/>
            <a:ext cx="1667417" cy="1087044"/>
          </a:xfrm>
          <a:prstGeom prst="rect">
            <a:avLst/>
          </a:prstGeom>
        </p:spPr>
      </p:pic>
      <p:pic>
        <p:nvPicPr>
          <p:cNvPr id="19" name="Picture 18"/>
          <p:cNvPicPr>
            <a:picLocks noChangeAspect="1"/>
          </p:cNvPicPr>
          <p:nvPr/>
        </p:nvPicPr>
        <p:blipFill>
          <a:blip r:embed="rId8">
            <a:extLst>
              <a:ext uri="{28A0092B-C50C-407E-A947-70E740481C1C}">
                <a14:useLocalDpi xmlns:a14="http://schemas.microsoft.com/office/drawing/2010/main" val="0"/>
              </a:ext>
            </a:extLst>
          </a:blip>
          <a:srcRect l="67315" t="67058" r="20748" b="14772"/>
          <a:stretch>
            <a:fillRect/>
          </a:stretch>
        </p:blipFill>
        <p:spPr>
          <a:xfrm>
            <a:off x="1375335" y="1004046"/>
            <a:ext cx="1452282" cy="1246094"/>
          </a:xfrm>
          <a:prstGeom prst="rect">
            <a:avLst/>
          </a:prstGeom>
        </p:spPr>
      </p:pic>
      <p:pic>
        <p:nvPicPr>
          <p:cNvPr id="24" name="Picture 23"/>
          <p:cNvPicPr>
            <a:picLocks noChangeAspect="1"/>
          </p:cNvPicPr>
          <p:nvPr/>
        </p:nvPicPr>
        <p:blipFill>
          <a:blip r:embed="rId9">
            <a:extLst>
              <a:ext uri="{28A0092B-C50C-407E-A947-70E740481C1C}">
                <a14:useLocalDpi xmlns:a14="http://schemas.microsoft.com/office/drawing/2010/main" val="0"/>
              </a:ext>
            </a:extLst>
          </a:blip>
          <a:srcRect l="37147" t="37681" r="37800" b="44734"/>
          <a:stretch>
            <a:fillRect/>
          </a:stretch>
        </p:blipFill>
        <p:spPr>
          <a:xfrm>
            <a:off x="10927290" y="202648"/>
            <a:ext cx="1147800" cy="454130"/>
          </a:xfrm>
          <a:prstGeom prst="rect">
            <a:avLst/>
          </a:prstGeom>
        </p:spPr>
      </p:pic>
      <p:sp>
        <p:nvSpPr>
          <p:cNvPr id="25" name="Footer Placeholder 3"/>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a:solidFill>
                  <a:srgbClr val="000000"/>
                </a:solidFill>
                <a:effectLst/>
                <a:latin typeface="Verdana"/>
                <a:ea typeface="Verdana"/>
                <a:cs typeface="Verdana"/>
              </a:rPr>
              <a:t>© 2022 Programa de Servicios de SAFE para Personas con Discapacidades</a:t>
            </a:r>
          </a:p>
        </p:txBody>
      </p:sp>
      <p:pic>
        <p:nvPicPr>
          <p:cNvPr id="17" name="Picture 2" descr="4f9d871a-7f42-41a6-9d44-2b32673f4a0e@namprd16"/>
          <p:cNvPicPr>
            <a:picLocks noChangeAspect="1" noChangeArrowheads="1"/>
          </p:cNvPicPr>
          <p:nvPr/>
        </p:nvPicPr>
        <p:blipFill>
          <a:blip r:embed="rId10">
            <a:extLst>
              <a:ext uri="{28A0092B-C50C-407E-A947-70E740481C1C}">
                <a14:useLocalDpi xmlns:a14="http://schemas.microsoft.com/office/drawing/2010/main" val="0"/>
              </a:ext>
            </a:extLst>
          </a:blip>
          <a:srcRect l="24045" r="20036"/>
          <a:stretch>
            <a:fillRect/>
          </a:stretch>
        </p:blipFill>
        <p:spPr bwMode="auto">
          <a:xfrm>
            <a:off x="2541875" y="1871718"/>
            <a:ext cx="1327470" cy="1335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 descr="4f9d871a-7f42-41a6-9d44-2b32673f4a0e@namprd16"/>
          <p:cNvPicPr>
            <a:picLocks noChangeAspect="1" noChangeArrowheads="1"/>
          </p:cNvPicPr>
          <p:nvPr/>
        </p:nvPicPr>
        <p:blipFill>
          <a:blip r:embed="rId11">
            <a:extLst>
              <a:ext uri="{28A0092B-C50C-407E-A947-70E740481C1C}">
                <a14:useLocalDpi xmlns:a14="http://schemas.microsoft.com/office/drawing/2010/main" val="0"/>
              </a:ext>
            </a:extLst>
          </a:blip>
          <a:srcRect l="24045" r="20036"/>
          <a:stretch>
            <a:fillRect/>
          </a:stretch>
        </p:blipFill>
        <p:spPr bwMode="auto">
          <a:xfrm>
            <a:off x="6868107" y="5481197"/>
            <a:ext cx="925952" cy="931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6" name="Group 25"/>
          <p:cNvGrpSpPr/>
          <p:nvPr/>
        </p:nvGrpSpPr>
        <p:grpSpPr>
          <a:xfrm>
            <a:off x="1877216" y="274635"/>
            <a:ext cx="5639956" cy="646331"/>
            <a:chOff x="2143433" y="259759"/>
            <a:chExt cx="4449300" cy="646331"/>
          </a:xfrm>
        </p:grpSpPr>
        <p:sp>
          <p:nvSpPr>
            <p:cNvPr id="27" name="Rectangle 26"/>
            <p:cNvSpPr/>
            <p:nvPr/>
          </p:nvSpPr>
          <p:spPr>
            <a:xfrm>
              <a:off x="2143433" y="287468"/>
              <a:ext cx="3490452" cy="5423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2143433" y="259759"/>
              <a:ext cx="4449300" cy="646331"/>
            </a:xfrm>
            <a:prstGeom prst="rect">
              <a:avLst/>
            </a:prstGeom>
            <a:noFill/>
          </p:spPr>
          <p:txBody>
            <a:bodyPr wrap="square" rtlCol="0">
              <a:spAutoFit/>
            </a:bodyPr>
            <a:lstStyle/>
            <a:p>
              <a:r>
                <a:rPr lang="es-MX" sz="3600" b="0" i="0" strike="noStrike" cap="none" spc="0" baseline="0" dirty="0">
                  <a:solidFill>
                    <a:srgbClr val="000000"/>
                  </a:solidFill>
                  <a:effectLst/>
                  <a:latin typeface="Marvin Round" panose="02000000000000000000" pitchFamily="2" charset="0"/>
                  <a:ea typeface="Open Sans Extrabold"/>
                  <a:cs typeface="Open Sans Extrabold"/>
                </a:rPr>
                <a:t>La clase de hoy</a:t>
              </a:r>
            </a:p>
          </p:txBody>
        </p:sp>
      </p:grpSp>
    </p:spTree>
    <p:extLst>
      <p:ext uri="{BB962C8B-B14F-4D97-AF65-F5344CB8AC3E}">
        <p14:creationId xmlns:p14="http://schemas.microsoft.com/office/powerpoint/2010/main" val="4027203095"/>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rcRect l="4832" t="6144" r="78000" b="69150"/>
          <a:stretch>
            <a:fillRect/>
          </a:stretch>
        </p:blipFill>
        <p:spPr>
          <a:xfrm>
            <a:off x="-14748" y="0"/>
            <a:ext cx="2088777" cy="169433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rcRect l="37147" t="37681" r="37800" b="44734"/>
          <a:stretch>
            <a:fillRect/>
          </a:stretch>
        </p:blipFill>
        <p:spPr>
          <a:xfrm>
            <a:off x="10927290" y="202648"/>
            <a:ext cx="1147800" cy="454130"/>
          </a:xfrm>
          <a:prstGeom prst="rect">
            <a:avLst/>
          </a:prstGeom>
        </p:spPr>
      </p:pic>
      <p:sp>
        <p:nvSpPr>
          <p:cNvPr id="9" name="Footer Placeholder 3"/>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a:solidFill>
                  <a:srgbClr val="000000"/>
                </a:solidFill>
                <a:effectLst/>
                <a:latin typeface="Verdana"/>
                <a:ea typeface="Verdana"/>
                <a:cs typeface="Verdana"/>
              </a:rPr>
              <a:t>© 2022 Programa de Servicios de SAFE para Personas con Discapacidades</a:t>
            </a:r>
          </a:p>
        </p:txBody>
      </p:sp>
      <p:pic>
        <p:nvPicPr>
          <p:cNvPr id="2050" name="Picture 2" descr="4f9d871a-7f42-41a6-9d44-2b32673f4a0e@namprd16"/>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502738" y="202648"/>
            <a:ext cx="10847404" cy="610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722700"/>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64" y="18661"/>
            <a:ext cx="12169608" cy="68580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rcRect l="37147" t="37681" r="37800" b="44734"/>
          <a:stretch>
            <a:fillRect/>
          </a:stretch>
        </p:blipFill>
        <p:spPr>
          <a:xfrm>
            <a:off x="10927290" y="202648"/>
            <a:ext cx="1147800" cy="454130"/>
          </a:xfrm>
          <a:prstGeom prst="rect">
            <a:avLst/>
          </a:prstGeom>
        </p:spPr>
      </p:pic>
      <p:sp>
        <p:nvSpPr>
          <p:cNvPr id="7" name="Footer Placeholder 3"/>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a:solidFill>
                  <a:srgbClr val="000000"/>
                </a:solidFill>
                <a:effectLst/>
                <a:latin typeface="Verdana"/>
                <a:ea typeface="Verdana"/>
                <a:cs typeface="Verdana"/>
              </a:rPr>
              <a:t>© 2022 Programa de Servicios de SAFE para Personas con Discapacidades</a:t>
            </a:r>
          </a:p>
        </p:txBody>
      </p:sp>
      <p:pic>
        <p:nvPicPr>
          <p:cNvPr id="8" name="Picture 2" descr="cdae504c-eb7a-44ef-9a85-7acc950b7752@namprd16"/>
          <p:cNvPicPr>
            <a:picLocks noChangeAspect="1" noChangeArrowheads="1"/>
          </p:cNvPicPr>
          <p:nvPr/>
        </p:nvPicPr>
        <p:blipFill>
          <a:blip r:embed="rId5">
            <a:extLst>
              <a:ext uri="{28A0092B-C50C-407E-A947-70E740481C1C}">
                <a14:useLocalDpi xmlns:a14="http://schemas.microsoft.com/office/drawing/2010/main" val="0"/>
              </a:ext>
            </a:extLst>
          </a:blip>
          <a:srcRect l="17710" t="19473" r="19813" b="1159"/>
          <a:stretch>
            <a:fillRect/>
          </a:stretch>
        </p:blipFill>
        <p:spPr bwMode="auto">
          <a:xfrm>
            <a:off x="2298322" y="1287288"/>
            <a:ext cx="7560053" cy="5414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8"/>
          <p:cNvGrpSpPr/>
          <p:nvPr/>
        </p:nvGrpSpPr>
        <p:grpSpPr>
          <a:xfrm>
            <a:off x="1959156" y="114300"/>
            <a:ext cx="8757931" cy="752475"/>
            <a:chOff x="1959156" y="114300"/>
            <a:chExt cx="8757931" cy="752475"/>
          </a:xfrm>
        </p:grpSpPr>
        <p:sp>
          <p:nvSpPr>
            <p:cNvPr id="10" name="Rectangle 9"/>
            <p:cNvSpPr/>
            <p:nvPr/>
          </p:nvSpPr>
          <p:spPr>
            <a:xfrm>
              <a:off x="2143125" y="114300"/>
              <a:ext cx="8258175" cy="7524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1959156" y="287468"/>
              <a:ext cx="8757931" cy="567196"/>
              <a:chOff x="1965041" y="287468"/>
              <a:chExt cx="8478227" cy="567196"/>
            </a:xfrm>
          </p:grpSpPr>
          <p:sp>
            <p:nvSpPr>
              <p:cNvPr id="12" name="Rectangle 11"/>
              <p:cNvSpPr/>
              <p:nvPr/>
            </p:nvSpPr>
            <p:spPr>
              <a:xfrm>
                <a:off x="2143432" y="287468"/>
                <a:ext cx="8121445" cy="5423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1965041" y="331444"/>
                <a:ext cx="8478227" cy="518160"/>
              </a:xfrm>
              <a:prstGeom prst="rect">
                <a:avLst/>
              </a:prstGeom>
              <a:noFill/>
            </p:spPr>
            <p:txBody>
              <a:bodyPr wrap="square" rtlCol="0">
                <a:spAutoFit/>
              </a:bodyPr>
              <a:lstStyle/>
              <a:p>
                <a:pPr algn="ctr"/>
                <a:r>
                  <a:rPr lang="es-MX" sz="2800" b="0" i="0" strike="noStrike" cap="none" spc="0" baseline="0">
                    <a:solidFill>
                      <a:srgbClr val="000000"/>
                    </a:solidFill>
                    <a:effectLst/>
                    <a:latin typeface="Open Sans Extrabold"/>
                    <a:ea typeface="Open Sans Extrabold"/>
                    <a:cs typeface="Open Sans Extrabold"/>
                  </a:rPr>
                  <a:t>Caja de herramientas para una sana relación</a:t>
                </a:r>
                <a:endParaRPr lang="en-US" sz="2800">
                  <a:latin typeface="Open Sans Extrabold" panose="020B0906030804020204" pitchFamily="34" charset="0"/>
                  <a:ea typeface="Open Sans Extrabold" panose="020B0906030804020204" pitchFamily="34" charset="0"/>
                  <a:cs typeface="Open Sans Extrabold" panose="020B0906030804020204" pitchFamily="34" charset="0"/>
                </a:endParaRPr>
              </a:p>
            </p:txBody>
          </p:sp>
        </p:grpSp>
      </p:grpSp>
      <p:pic>
        <p:nvPicPr>
          <p:cNvPr id="2" name="Picture 1"/>
          <p:cNvPicPr>
            <a:picLocks noChangeAspect="1"/>
          </p:cNvPicPr>
          <p:nvPr/>
        </p:nvPicPr>
        <p:blipFill>
          <a:blip r:embed="rId6"/>
          <a:stretch>
            <a:fillRect/>
          </a:stretch>
        </p:blipFill>
        <p:spPr>
          <a:xfrm>
            <a:off x="3947252" y="2821577"/>
            <a:ext cx="4562935" cy="2566010"/>
          </a:xfrm>
          <a:prstGeom prst="rect">
            <a:avLst/>
          </a:prstGeom>
        </p:spPr>
      </p:pic>
    </p:spTree>
    <p:extLst>
      <p:ext uri="{BB962C8B-B14F-4D97-AF65-F5344CB8AC3E}">
        <p14:creationId xmlns:p14="http://schemas.microsoft.com/office/powerpoint/2010/main" val="4294852078"/>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204441" cy="68580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rcRect l="37147" t="37681" r="37800" b="44734"/>
          <a:stretch>
            <a:fillRect/>
          </a:stretch>
        </p:blipFill>
        <p:spPr>
          <a:xfrm>
            <a:off x="10927290" y="202648"/>
            <a:ext cx="1147800" cy="454130"/>
          </a:xfrm>
          <a:prstGeom prst="rect">
            <a:avLst/>
          </a:prstGeom>
        </p:spPr>
      </p:pic>
      <p:sp>
        <p:nvSpPr>
          <p:cNvPr id="7" name="Footer Placeholder 3"/>
          <p:cNvSpPr txBox="1"/>
          <p:nvPr/>
        </p:nvSpPr>
        <p:spPr>
          <a:xfrm>
            <a:off x="8967435" y="6422120"/>
            <a:ext cx="3224565" cy="299809"/>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a:solidFill>
                  <a:srgbClr val="000000"/>
                </a:solidFill>
                <a:effectLst/>
                <a:latin typeface="Verdana"/>
                <a:ea typeface="Verdana"/>
                <a:cs typeface="Verdana"/>
              </a:rPr>
              <a:t>© 2021 Programa de Servicios para Personas con Discapacidades de SAFE</a:t>
            </a:r>
          </a:p>
        </p:txBody>
      </p:sp>
      <p:grpSp>
        <p:nvGrpSpPr>
          <p:cNvPr id="9" name="Group 8"/>
          <p:cNvGrpSpPr/>
          <p:nvPr/>
        </p:nvGrpSpPr>
        <p:grpSpPr>
          <a:xfrm>
            <a:off x="2172929" y="357282"/>
            <a:ext cx="7237289" cy="646331"/>
            <a:chOff x="2143433" y="259759"/>
            <a:chExt cx="5906294" cy="646331"/>
          </a:xfrm>
        </p:grpSpPr>
        <p:sp>
          <p:nvSpPr>
            <p:cNvPr id="10" name="Rectangle 9"/>
            <p:cNvSpPr/>
            <p:nvPr/>
          </p:nvSpPr>
          <p:spPr>
            <a:xfrm>
              <a:off x="2143433" y="287468"/>
              <a:ext cx="3490452" cy="5423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2256085" y="259759"/>
              <a:ext cx="5793641" cy="640080"/>
            </a:xfrm>
            <a:prstGeom prst="rect">
              <a:avLst/>
            </a:prstGeom>
            <a:noFill/>
          </p:spPr>
          <p:txBody>
            <a:bodyPr wrap="square" rtlCol="0">
              <a:spAutoFit/>
            </a:bodyPr>
            <a:lstStyle/>
            <a:p>
              <a:r>
                <a:rPr lang="es-MX" sz="3600" b="0" i="0" strike="noStrike" cap="none" spc="0" baseline="0" dirty="0">
                  <a:solidFill>
                    <a:srgbClr val="000000"/>
                  </a:solidFill>
                  <a:effectLst/>
                  <a:latin typeface="Marvin Round" panose="02000000000000000000" pitchFamily="2" charset="0"/>
                  <a:ea typeface="Open Sans Extrabold"/>
                  <a:cs typeface="Open Sans Extrabold"/>
                </a:rPr>
                <a:t>Descanso para el cerebro </a:t>
              </a:r>
            </a:p>
          </p:txBody>
        </p:sp>
      </p:grpSp>
    </p:spTree>
    <p:extLst>
      <p:ext uri="{BB962C8B-B14F-4D97-AF65-F5344CB8AC3E}">
        <p14:creationId xmlns:p14="http://schemas.microsoft.com/office/powerpoint/2010/main" val="3450755645"/>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66314" cy="6858000"/>
          </a:xfrm>
          <a:prstGeom prst="rect">
            <a:avLst/>
          </a:prstGeom>
        </p:spPr>
      </p:pic>
      <p:sp>
        <p:nvSpPr>
          <p:cNvPr id="10" name="TextBox 9"/>
          <p:cNvSpPr txBox="1"/>
          <p:nvPr/>
        </p:nvSpPr>
        <p:spPr>
          <a:xfrm>
            <a:off x="9107408" y="1388277"/>
            <a:ext cx="4369548" cy="518160"/>
          </a:xfrm>
          <a:prstGeom prst="rect">
            <a:avLst/>
          </a:prstGeom>
          <a:noFill/>
        </p:spPr>
        <p:txBody>
          <a:bodyPr wrap="square" rtlCol="0">
            <a:spAutoFit/>
          </a:bodyPr>
          <a:lstStyle/>
          <a:p>
            <a:r>
              <a:rPr lang="es-MX" sz="2800" b="0" i="0" strike="noStrike" cap="none" spc="0" baseline="0">
                <a:solidFill>
                  <a:srgbClr val="000000"/>
                </a:solidFill>
                <a:effectLst/>
                <a:latin typeface="Tahoma"/>
                <a:ea typeface="Tahoma"/>
                <a:cs typeface="Tahoma"/>
              </a:rPr>
              <a:t>Elegir</a:t>
            </a:r>
          </a:p>
        </p:txBody>
      </p:sp>
      <p:sp>
        <p:nvSpPr>
          <p:cNvPr id="11" name="TextBox 10"/>
          <p:cNvSpPr txBox="1"/>
          <p:nvPr/>
        </p:nvSpPr>
        <p:spPr>
          <a:xfrm>
            <a:off x="3942842" y="2342561"/>
            <a:ext cx="5639956" cy="518160"/>
          </a:xfrm>
          <a:prstGeom prst="rect">
            <a:avLst/>
          </a:prstGeom>
          <a:noFill/>
        </p:spPr>
        <p:txBody>
          <a:bodyPr wrap="square" rtlCol="0">
            <a:spAutoFit/>
          </a:bodyPr>
          <a:lstStyle/>
          <a:p>
            <a:r>
              <a:rPr lang="es-MX" sz="2800" b="0" i="0" strike="noStrike" cap="none" spc="0" baseline="0">
                <a:solidFill>
                  <a:srgbClr val="000000"/>
                </a:solidFill>
                <a:effectLst/>
                <a:latin typeface="Tahoma"/>
                <a:ea typeface="Tahoma"/>
                <a:cs typeface="Tahoma"/>
              </a:rPr>
              <a:t>Autodefensa</a:t>
            </a:r>
          </a:p>
        </p:txBody>
      </p:sp>
      <p:sp>
        <p:nvSpPr>
          <p:cNvPr id="12" name="TextBox 11"/>
          <p:cNvSpPr txBox="1"/>
          <p:nvPr/>
        </p:nvSpPr>
        <p:spPr>
          <a:xfrm>
            <a:off x="4751488" y="4479477"/>
            <a:ext cx="5510112" cy="523220"/>
          </a:xfrm>
          <a:prstGeom prst="rect">
            <a:avLst/>
          </a:prstGeom>
          <a:noFill/>
        </p:spPr>
        <p:txBody>
          <a:bodyPr wrap="square" rtlCol="0">
            <a:spAutoFit/>
          </a:bodyPr>
          <a:lstStyle/>
          <a:p>
            <a:r>
              <a:rPr lang="es-MX" sz="2800" b="0" i="0" strike="noStrike" cap="none" spc="0" baseline="0" dirty="0">
                <a:solidFill>
                  <a:srgbClr val="000000"/>
                </a:solidFill>
                <a:effectLst/>
                <a:latin typeface="Tahoma"/>
                <a:ea typeface="Tahoma"/>
                <a:cs typeface="Tahoma"/>
              </a:rPr>
              <a:t>Práctica de Declaraciones “yo”</a:t>
            </a:r>
          </a:p>
        </p:txBody>
      </p:sp>
      <p:sp>
        <p:nvSpPr>
          <p:cNvPr id="14" name="TextBox 13"/>
          <p:cNvSpPr txBox="1"/>
          <p:nvPr/>
        </p:nvSpPr>
        <p:spPr>
          <a:xfrm>
            <a:off x="7710244" y="5443787"/>
            <a:ext cx="3745107" cy="944880"/>
          </a:xfrm>
          <a:prstGeom prst="rect">
            <a:avLst/>
          </a:prstGeom>
          <a:noFill/>
        </p:spPr>
        <p:txBody>
          <a:bodyPr wrap="square" rtlCol="0">
            <a:spAutoFit/>
          </a:bodyPr>
          <a:lstStyle/>
          <a:p>
            <a:pPr algn="ctr"/>
            <a:r>
              <a:rPr lang="es-MX" sz="2800" b="0" i="0" strike="noStrike" cap="none" spc="0" baseline="0" dirty="0">
                <a:solidFill>
                  <a:srgbClr val="000000"/>
                </a:solidFill>
                <a:effectLst/>
                <a:latin typeface="Tahoma"/>
                <a:ea typeface="Tahoma"/>
                <a:cs typeface="Tahoma"/>
              </a:rPr>
              <a:t>Video sobre la autodefensa</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rcRect t="46545" r="56428" b="8262"/>
          <a:stretch>
            <a:fillRect/>
          </a:stretch>
        </p:blipFill>
        <p:spPr>
          <a:xfrm>
            <a:off x="6475849" y="902079"/>
            <a:ext cx="2558062" cy="1495617"/>
          </a:xfrm>
          <a:prstGeom prst="rect">
            <a:avLst/>
          </a:prstGeom>
        </p:spPr>
      </p:pic>
      <p:sp>
        <p:nvSpPr>
          <p:cNvPr id="15" name="TextBox 14"/>
          <p:cNvSpPr txBox="1"/>
          <p:nvPr/>
        </p:nvSpPr>
        <p:spPr>
          <a:xfrm>
            <a:off x="4089473" y="3457792"/>
            <a:ext cx="4270756" cy="523220"/>
          </a:xfrm>
          <a:prstGeom prst="rect">
            <a:avLst/>
          </a:prstGeom>
          <a:noFill/>
        </p:spPr>
        <p:txBody>
          <a:bodyPr wrap="square" rtlCol="0">
            <a:spAutoFit/>
          </a:bodyPr>
          <a:lstStyle/>
          <a:p>
            <a:r>
              <a:rPr lang="es-MX" sz="2800" b="0" i="0" strike="noStrike" cap="none" spc="0" baseline="0" dirty="0">
                <a:solidFill>
                  <a:srgbClr val="000000"/>
                </a:solidFill>
                <a:effectLst/>
                <a:latin typeface="Tahoma"/>
                <a:ea typeface="Tahoma"/>
                <a:cs typeface="Tahoma"/>
              </a:rPr>
              <a:t>Descanso para el cerebro</a:t>
            </a:r>
          </a:p>
        </p:txBody>
      </p:sp>
      <p:pic>
        <p:nvPicPr>
          <p:cNvPr id="16" name="Picture 15"/>
          <p:cNvPicPr>
            <a:picLocks noChangeAspect="1"/>
          </p:cNvPicPr>
          <p:nvPr/>
        </p:nvPicPr>
        <p:blipFill>
          <a:blip r:embed="rId5"/>
          <a:stretch>
            <a:fillRect/>
          </a:stretch>
        </p:blipFill>
        <p:spPr>
          <a:xfrm>
            <a:off x="2331241" y="3207185"/>
            <a:ext cx="1813365" cy="1269928"/>
          </a:xfrm>
          <a:prstGeom prst="rect">
            <a:avLst/>
          </a:prstGeom>
        </p:spPr>
      </p:pic>
      <p:pic>
        <p:nvPicPr>
          <p:cNvPr id="20" name="Picture 19"/>
          <p:cNvPicPr>
            <a:picLocks noChangeAspect="1"/>
          </p:cNvPicPr>
          <p:nvPr/>
        </p:nvPicPr>
        <p:blipFill>
          <a:blip r:embed="rId6" cstate="print">
            <a:extLst>
              <a:ext uri="{28A0092B-C50C-407E-A947-70E740481C1C}">
                <a14:useLocalDpi xmlns:a14="http://schemas.microsoft.com/office/drawing/2010/main" val="0"/>
              </a:ext>
            </a:extLst>
          </a:blip>
          <a:srcRect l="16327" t="59738" r="41600" b="9804"/>
          <a:stretch>
            <a:fillRect/>
          </a:stretch>
        </p:blipFill>
        <p:spPr>
          <a:xfrm>
            <a:off x="2579596" y="4471747"/>
            <a:ext cx="2171892" cy="886254"/>
          </a:xfrm>
          <a:prstGeom prst="rect">
            <a:avLst/>
          </a:prstGeom>
        </p:spPr>
      </p:pic>
      <p:pic>
        <p:nvPicPr>
          <p:cNvPr id="21" name="Picture 20"/>
          <p:cNvPicPr>
            <a:picLocks noChangeAspect="1"/>
          </p:cNvPicPr>
          <p:nvPr/>
        </p:nvPicPr>
        <p:blipFill>
          <a:blip r:embed="rId7">
            <a:extLst>
              <a:ext uri="{28A0092B-C50C-407E-A947-70E740481C1C}">
                <a14:useLocalDpi xmlns:a14="http://schemas.microsoft.com/office/drawing/2010/main" val="0"/>
              </a:ext>
            </a:extLst>
          </a:blip>
          <a:srcRect l="27474" r="20555" b="39894"/>
          <a:stretch>
            <a:fillRect/>
          </a:stretch>
        </p:blipFill>
        <p:spPr>
          <a:xfrm>
            <a:off x="6497375" y="5358001"/>
            <a:ext cx="1667417" cy="1087044"/>
          </a:xfrm>
          <a:prstGeom prst="rect">
            <a:avLst/>
          </a:prstGeom>
        </p:spPr>
      </p:pic>
      <p:pic>
        <p:nvPicPr>
          <p:cNvPr id="19" name="Picture 18"/>
          <p:cNvPicPr>
            <a:picLocks noChangeAspect="1"/>
          </p:cNvPicPr>
          <p:nvPr/>
        </p:nvPicPr>
        <p:blipFill>
          <a:blip r:embed="rId8">
            <a:extLst>
              <a:ext uri="{28A0092B-C50C-407E-A947-70E740481C1C}">
                <a14:useLocalDpi xmlns:a14="http://schemas.microsoft.com/office/drawing/2010/main" val="0"/>
              </a:ext>
            </a:extLst>
          </a:blip>
          <a:srcRect l="67315" t="67058" r="20748" b="14772"/>
          <a:stretch>
            <a:fillRect/>
          </a:stretch>
        </p:blipFill>
        <p:spPr>
          <a:xfrm>
            <a:off x="1375335" y="1004046"/>
            <a:ext cx="1452282" cy="1246094"/>
          </a:xfrm>
          <a:prstGeom prst="rect">
            <a:avLst/>
          </a:prstGeom>
        </p:spPr>
      </p:pic>
      <p:pic>
        <p:nvPicPr>
          <p:cNvPr id="23" name="Picture 22"/>
          <p:cNvPicPr>
            <a:picLocks noChangeAspect="1"/>
          </p:cNvPicPr>
          <p:nvPr/>
        </p:nvPicPr>
        <p:blipFill>
          <a:blip r:embed="rId8">
            <a:extLst>
              <a:ext uri="{28A0092B-C50C-407E-A947-70E740481C1C}">
                <a14:useLocalDpi xmlns:a14="http://schemas.microsoft.com/office/drawing/2010/main" val="0"/>
              </a:ext>
            </a:extLst>
          </a:blip>
          <a:srcRect l="67315" t="67058" r="20748" b="14772"/>
          <a:stretch>
            <a:fillRect/>
          </a:stretch>
        </p:blipFill>
        <p:spPr>
          <a:xfrm>
            <a:off x="1377423" y="2058318"/>
            <a:ext cx="1452282" cy="1246094"/>
          </a:xfrm>
          <a:prstGeom prst="rect">
            <a:avLst/>
          </a:prstGeom>
        </p:spPr>
      </p:pic>
      <p:pic>
        <p:nvPicPr>
          <p:cNvPr id="24" name="Picture 23"/>
          <p:cNvPicPr>
            <a:picLocks noChangeAspect="1"/>
          </p:cNvPicPr>
          <p:nvPr/>
        </p:nvPicPr>
        <p:blipFill>
          <a:blip r:embed="rId8">
            <a:extLst>
              <a:ext uri="{28A0092B-C50C-407E-A947-70E740481C1C}">
                <a14:useLocalDpi xmlns:a14="http://schemas.microsoft.com/office/drawing/2010/main" val="0"/>
              </a:ext>
            </a:extLst>
          </a:blip>
          <a:srcRect l="67315" t="67058" r="20748" b="14772"/>
          <a:stretch>
            <a:fillRect/>
          </a:stretch>
        </p:blipFill>
        <p:spPr>
          <a:xfrm>
            <a:off x="1402475" y="3110502"/>
            <a:ext cx="1452282" cy="1246094"/>
          </a:xfrm>
          <a:prstGeom prst="rect">
            <a:avLst/>
          </a:prstGeom>
        </p:spPr>
      </p:pic>
      <p:pic>
        <p:nvPicPr>
          <p:cNvPr id="26" name="Picture 25"/>
          <p:cNvPicPr>
            <a:picLocks noChangeAspect="1"/>
          </p:cNvPicPr>
          <p:nvPr/>
        </p:nvPicPr>
        <p:blipFill>
          <a:blip r:embed="rId9">
            <a:extLst>
              <a:ext uri="{28A0092B-C50C-407E-A947-70E740481C1C}">
                <a14:useLocalDpi xmlns:a14="http://schemas.microsoft.com/office/drawing/2010/main" val="0"/>
              </a:ext>
            </a:extLst>
          </a:blip>
          <a:srcRect l="37147" t="37681" r="37800" b="44734"/>
          <a:stretch>
            <a:fillRect/>
          </a:stretch>
        </p:blipFill>
        <p:spPr>
          <a:xfrm>
            <a:off x="10927290" y="202648"/>
            <a:ext cx="1147800" cy="454130"/>
          </a:xfrm>
          <a:prstGeom prst="rect">
            <a:avLst/>
          </a:prstGeom>
        </p:spPr>
      </p:pic>
      <p:sp>
        <p:nvSpPr>
          <p:cNvPr id="27" name="Footer Placeholder 3"/>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a:solidFill>
                  <a:srgbClr val="000000"/>
                </a:solidFill>
                <a:effectLst/>
                <a:latin typeface="Verdana"/>
                <a:ea typeface="Verdana"/>
                <a:cs typeface="Verdana"/>
              </a:rPr>
              <a:t>© 2022 Programa de Servicios de SAFE para Personas con Discapacidades</a:t>
            </a:r>
          </a:p>
        </p:txBody>
      </p:sp>
      <p:pic>
        <p:nvPicPr>
          <p:cNvPr id="25" name="Picture 2" descr="4f9d871a-7f42-41a6-9d44-2b32673f4a0e@namprd16"/>
          <p:cNvPicPr>
            <a:picLocks noChangeAspect="1" noChangeArrowheads="1"/>
          </p:cNvPicPr>
          <p:nvPr/>
        </p:nvPicPr>
        <p:blipFill>
          <a:blip r:embed="rId10">
            <a:extLst>
              <a:ext uri="{28A0092B-C50C-407E-A947-70E740481C1C}">
                <a14:useLocalDpi xmlns:a14="http://schemas.microsoft.com/office/drawing/2010/main" val="0"/>
              </a:ext>
            </a:extLst>
          </a:blip>
          <a:srcRect l="24045" r="20036"/>
          <a:stretch>
            <a:fillRect/>
          </a:stretch>
        </p:blipFill>
        <p:spPr bwMode="auto">
          <a:xfrm>
            <a:off x="2541875" y="1871718"/>
            <a:ext cx="1327470" cy="1335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2" descr="4f9d871a-7f42-41a6-9d44-2b32673f4a0e@namprd16"/>
          <p:cNvPicPr>
            <a:picLocks noChangeAspect="1" noChangeArrowheads="1"/>
          </p:cNvPicPr>
          <p:nvPr/>
        </p:nvPicPr>
        <p:blipFill>
          <a:blip r:embed="rId11">
            <a:extLst>
              <a:ext uri="{28A0092B-C50C-407E-A947-70E740481C1C}">
                <a14:useLocalDpi xmlns:a14="http://schemas.microsoft.com/office/drawing/2010/main" val="0"/>
              </a:ext>
            </a:extLst>
          </a:blip>
          <a:srcRect l="24045" r="20036"/>
          <a:stretch>
            <a:fillRect/>
          </a:stretch>
        </p:blipFill>
        <p:spPr bwMode="auto">
          <a:xfrm>
            <a:off x="6868107" y="5481197"/>
            <a:ext cx="925952" cy="931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9" name="Group 28"/>
          <p:cNvGrpSpPr/>
          <p:nvPr/>
        </p:nvGrpSpPr>
        <p:grpSpPr>
          <a:xfrm>
            <a:off x="1877216" y="274635"/>
            <a:ext cx="5244020" cy="640080"/>
            <a:chOff x="2143433" y="259759"/>
            <a:chExt cx="4136951" cy="640080"/>
          </a:xfrm>
        </p:grpSpPr>
        <p:sp>
          <p:nvSpPr>
            <p:cNvPr id="30" name="Rectangle 29"/>
            <p:cNvSpPr/>
            <p:nvPr/>
          </p:nvSpPr>
          <p:spPr>
            <a:xfrm>
              <a:off x="2143433" y="287468"/>
              <a:ext cx="3490452" cy="5423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2143433" y="259759"/>
              <a:ext cx="4136951" cy="640080"/>
            </a:xfrm>
            <a:prstGeom prst="rect">
              <a:avLst/>
            </a:prstGeom>
            <a:noFill/>
          </p:spPr>
          <p:txBody>
            <a:bodyPr wrap="square" rtlCol="0">
              <a:spAutoFit/>
            </a:bodyPr>
            <a:lstStyle/>
            <a:p>
              <a:r>
                <a:rPr lang="es-MX" sz="3600" b="0" i="0" strike="noStrike" cap="none" spc="0" baseline="0" dirty="0">
                  <a:solidFill>
                    <a:srgbClr val="000000"/>
                  </a:solidFill>
                  <a:effectLst/>
                  <a:latin typeface="Marvin Round" panose="02000000000000000000" pitchFamily="2" charset="0"/>
                  <a:ea typeface="Open Sans Extrabold"/>
                  <a:cs typeface="Open Sans Extrabold"/>
                </a:rPr>
                <a:t>La clase de hoy</a:t>
              </a:r>
            </a:p>
          </p:txBody>
        </p:sp>
      </p:grpSp>
    </p:spTree>
    <p:extLst>
      <p:ext uri="{BB962C8B-B14F-4D97-AF65-F5344CB8AC3E}">
        <p14:creationId xmlns:p14="http://schemas.microsoft.com/office/powerpoint/2010/main" val="2261050675"/>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4513" y="1167650"/>
            <a:ext cx="9588358" cy="5404838"/>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rcRect l="36442" t="4183" r="46905" b="72287"/>
          <a:stretch>
            <a:fillRect/>
          </a:stretch>
        </p:blipFill>
        <p:spPr>
          <a:xfrm>
            <a:off x="-29496" y="-14748"/>
            <a:ext cx="2026025" cy="1613647"/>
          </a:xfrm>
          <a:prstGeom prst="rect">
            <a:avLst/>
          </a:prstGeom>
        </p:spPr>
      </p:pic>
      <p:sp>
        <p:nvSpPr>
          <p:cNvPr id="2" name="TextBox 1"/>
          <p:cNvSpPr txBox="1"/>
          <p:nvPr/>
        </p:nvSpPr>
        <p:spPr>
          <a:xfrm>
            <a:off x="1779296" y="361714"/>
            <a:ext cx="9365227" cy="1200329"/>
          </a:xfrm>
          <a:prstGeom prst="rect">
            <a:avLst/>
          </a:prstGeom>
          <a:noFill/>
        </p:spPr>
        <p:txBody>
          <a:bodyPr wrap="square" rtlCol="0">
            <a:spAutoFit/>
          </a:bodyPr>
          <a:lstStyle/>
          <a:p>
            <a:pPr algn="ctr"/>
            <a:r>
              <a:rPr lang="es-MX" sz="3600" b="1" i="0" strike="noStrike" cap="none" spc="0" baseline="0" dirty="0">
                <a:solidFill>
                  <a:srgbClr val="000000"/>
                </a:solidFill>
                <a:effectLst/>
                <a:latin typeface="Tahoma"/>
                <a:ea typeface="Tahoma"/>
                <a:cs typeface="Tahoma"/>
              </a:rPr>
              <a:t>Quiere hablar con su </a:t>
            </a:r>
            <a:r>
              <a:rPr lang="es-MX" sz="3600" b="1" dirty="0">
                <a:solidFill>
                  <a:srgbClr val="000000"/>
                </a:solidFill>
                <a:latin typeface="Tahoma"/>
                <a:ea typeface="Tahoma"/>
                <a:cs typeface="Tahoma"/>
              </a:rPr>
              <a:t>maestro </a:t>
            </a:r>
            <a:r>
              <a:rPr lang="es-MX" sz="3600" b="1" i="0" strike="noStrike" cap="none" spc="0" baseline="0" dirty="0">
                <a:solidFill>
                  <a:srgbClr val="000000"/>
                </a:solidFill>
                <a:effectLst/>
                <a:latin typeface="Tahoma"/>
                <a:ea typeface="Tahoma"/>
                <a:cs typeface="Tahoma"/>
              </a:rPr>
              <a:t>sobre </a:t>
            </a:r>
            <a:r>
              <a:rPr lang="es-MX" sz="3600" b="1" dirty="0">
                <a:solidFill>
                  <a:srgbClr val="000000"/>
                </a:solidFill>
                <a:latin typeface="Tahoma"/>
                <a:ea typeface="Tahoma"/>
                <a:cs typeface="Tahoma"/>
              </a:rPr>
              <a:t>iniciar un club</a:t>
            </a:r>
            <a:r>
              <a:rPr lang="es-MX" sz="3600" b="1" i="0" strike="noStrike" cap="none" spc="0" baseline="0" dirty="0">
                <a:solidFill>
                  <a:srgbClr val="000000"/>
                </a:solidFill>
                <a:effectLst/>
                <a:latin typeface="Tahoma"/>
                <a:ea typeface="Tahoma"/>
                <a:cs typeface="Tahoma"/>
              </a:rPr>
              <a:t> nuevo.</a:t>
            </a:r>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rcRect l="37147" t="37681" r="37800" b="44734"/>
          <a:stretch>
            <a:fillRect/>
          </a:stretch>
        </p:blipFill>
        <p:spPr>
          <a:xfrm>
            <a:off x="10927290" y="202648"/>
            <a:ext cx="1147800" cy="454130"/>
          </a:xfrm>
          <a:prstGeom prst="rect">
            <a:avLst/>
          </a:prstGeom>
        </p:spPr>
      </p:pic>
      <p:sp>
        <p:nvSpPr>
          <p:cNvPr id="12" name="Footer Placeholder 3"/>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a:solidFill>
                  <a:srgbClr val="000000"/>
                </a:solidFill>
                <a:effectLst/>
                <a:latin typeface="Verdana"/>
                <a:ea typeface="Verdana"/>
                <a:cs typeface="Verdana"/>
              </a:rPr>
              <a:t>© 2022 Programa de Servicios de SAFE para Personas con Discapacidades</a:t>
            </a:r>
          </a:p>
        </p:txBody>
      </p:sp>
      <p:pic>
        <p:nvPicPr>
          <p:cNvPr id="8" name="Picture 2" descr="4f9d871a-7f42-41a6-9d44-2b32673f4a0e@namprd16"/>
          <p:cNvPicPr>
            <a:picLocks noChangeAspect="1" noChangeArrowheads="1"/>
          </p:cNvPicPr>
          <p:nvPr/>
        </p:nvPicPr>
        <p:blipFill>
          <a:blip r:embed="rId6">
            <a:extLst>
              <a:ext uri="{28A0092B-C50C-407E-A947-70E740481C1C}">
                <a14:useLocalDpi xmlns:a14="http://schemas.microsoft.com/office/drawing/2010/main" val="0"/>
              </a:ext>
            </a:extLst>
          </a:blip>
          <a:srcRect l="22942" r="19495"/>
          <a:stretch>
            <a:fillRect/>
          </a:stretch>
        </p:blipFill>
        <p:spPr bwMode="auto">
          <a:xfrm>
            <a:off x="6936378" y="1598899"/>
            <a:ext cx="4963886" cy="4851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9975284"/>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rcRect l="36442" t="4183" r="46905" b="72287"/>
          <a:stretch>
            <a:fillRect/>
          </a:stretch>
        </p:blipFill>
        <p:spPr>
          <a:xfrm>
            <a:off x="-29496" y="-14748"/>
            <a:ext cx="2026025" cy="1613647"/>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1557" y="1339337"/>
            <a:ext cx="9523738" cy="5368413"/>
          </a:xfrm>
          <a:prstGeom prst="rect">
            <a:avLst/>
          </a:prstGeom>
        </p:spPr>
      </p:pic>
      <p:sp>
        <p:nvSpPr>
          <p:cNvPr id="5" name="TextBox 4"/>
          <p:cNvSpPr txBox="1"/>
          <p:nvPr/>
        </p:nvSpPr>
        <p:spPr>
          <a:xfrm>
            <a:off x="1861455" y="633657"/>
            <a:ext cx="9913956" cy="1200329"/>
          </a:xfrm>
          <a:prstGeom prst="rect">
            <a:avLst/>
          </a:prstGeom>
          <a:noFill/>
        </p:spPr>
        <p:txBody>
          <a:bodyPr wrap="square" rtlCol="0">
            <a:spAutoFit/>
          </a:bodyPr>
          <a:lstStyle/>
          <a:p>
            <a:pPr algn="ctr"/>
            <a:r>
              <a:rPr lang="es-MX" sz="3600" b="1" i="0" strike="noStrike" cap="none" spc="0" baseline="0" dirty="0">
                <a:solidFill>
                  <a:srgbClr val="000000"/>
                </a:solidFill>
                <a:effectLst/>
                <a:latin typeface="Tahoma"/>
                <a:ea typeface="Tahoma"/>
                <a:cs typeface="Tahoma"/>
              </a:rPr>
              <a:t>Quiere hablar con su padre o madre sobre</a:t>
            </a:r>
          </a:p>
          <a:p>
            <a:pPr algn="ctr"/>
            <a:r>
              <a:rPr lang="es-MX" sz="3600" b="1" i="0" strike="noStrike" cap="none" spc="0" baseline="0" dirty="0">
                <a:solidFill>
                  <a:srgbClr val="000000"/>
                </a:solidFill>
                <a:effectLst/>
                <a:latin typeface="Tahoma"/>
                <a:ea typeface="Tahoma"/>
                <a:cs typeface="Tahoma"/>
              </a:rPr>
              <a:t>tener tiempo a solas en su recámara.</a:t>
            </a:r>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rcRect l="37147" t="37681" r="37800" b="44734"/>
          <a:stretch>
            <a:fillRect/>
          </a:stretch>
        </p:blipFill>
        <p:spPr>
          <a:xfrm>
            <a:off x="10927290" y="202648"/>
            <a:ext cx="1147800" cy="454130"/>
          </a:xfrm>
          <a:prstGeom prst="rect">
            <a:avLst/>
          </a:prstGeom>
        </p:spPr>
      </p:pic>
      <p:sp>
        <p:nvSpPr>
          <p:cNvPr id="9" name="Footer Placeholder 3"/>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a:solidFill>
                  <a:srgbClr val="000000"/>
                </a:solidFill>
                <a:effectLst/>
                <a:latin typeface="Verdana"/>
                <a:ea typeface="Verdana"/>
                <a:cs typeface="Verdana"/>
              </a:rPr>
              <a:t>© 2022 Programa de Servicios de SAFE para Personas con Discapacidades</a:t>
            </a:r>
          </a:p>
        </p:txBody>
      </p:sp>
      <p:pic>
        <p:nvPicPr>
          <p:cNvPr id="13" name="Picture 2" descr="4f9d871a-7f42-41a6-9d44-2b32673f4a0e@namprd16"/>
          <p:cNvPicPr>
            <a:picLocks noChangeAspect="1" noChangeArrowheads="1"/>
          </p:cNvPicPr>
          <p:nvPr/>
        </p:nvPicPr>
        <p:blipFill>
          <a:blip r:embed="rId6">
            <a:extLst>
              <a:ext uri="{28A0092B-C50C-407E-A947-70E740481C1C}">
                <a14:useLocalDpi xmlns:a14="http://schemas.microsoft.com/office/drawing/2010/main" val="0"/>
              </a:ext>
            </a:extLst>
          </a:blip>
          <a:srcRect l="22942" r="19495"/>
          <a:stretch>
            <a:fillRect/>
          </a:stretch>
        </p:blipFill>
        <p:spPr bwMode="auto">
          <a:xfrm>
            <a:off x="7445830" y="1960195"/>
            <a:ext cx="4371750" cy="4272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rot="21253274">
            <a:off x="5109463" y="2696176"/>
            <a:ext cx="1149156" cy="400110"/>
          </a:xfrm>
          <a:prstGeom prst="rect">
            <a:avLst/>
          </a:prstGeom>
          <a:solidFill>
            <a:schemeClr val="bg1"/>
          </a:solidFill>
        </p:spPr>
        <p:txBody>
          <a:bodyPr wrap="square" rtlCol="0">
            <a:spAutoFit/>
          </a:bodyPr>
          <a:lstStyle/>
          <a:p>
            <a:r>
              <a:rPr lang="es-MX" sz="2000" b="0" i="0" strike="noStrike" cap="none" spc="0" baseline="0" dirty="0">
                <a:solidFill>
                  <a:srgbClr val="000000"/>
                </a:solidFill>
                <a:effectLst/>
                <a:latin typeface="Tahoma"/>
                <a:ea typeface="Tahoma"/>
                <a:cs typeface="Tahoma"/>
              </a:rPr>
              <a:t>Privado</a:t>
            </a:r>
            <a:endParaRPr lang="en-US" sz="20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294275678"/>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rcRect l="36442" t="4183" r="46905" b="72287"/>
          <a:stretch>
            <a:fillRect/>
          </a:stretch>
        </p:blipFill>
        <p:spPr>
          <a:xfrm>
            <a:off x="-29496" y="-14748"/>
            <a:ext cx="2026025" cy="1613647"/>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80931" y="404211"/>
            <a:ext cx="10133046" cy="6238568"/>
          </a:xfrm>
          <a:prstGeom prst="rect">
            <a:avLst/>
          </a:prstGeom>
        </p:spPr>
      </p:pic>
      <p:sp>
        <p:nvSpPr>
          <p:cNvPr id="5" name="TextBox 4"/>
          <p:cNvSpPr txBox="1"/>
          <p:nvPr/>
        </p:nvSpPr>
        <p:spPr>
          <a:xfrm>
            <a:off x="3347964" y="447284"/>
            <a:ext cx="7948815" cy="1754326"/>
          </a:xfrm>
          <a:prstGeom prst="rect">
            <a:avLst/>
          </a:prstGeom>
          <a:noFill/>
        </p:spPr>
        <p:txBody>
          <a:bodyPr wrap="square" rtlCol="0">
            <a:spAutoFit/>
          </a:bodyPr>
          <a:lstStyle/>
          <a:p>
            <a:pPr algn="ctr"/>
            <a:r>
              <a:rPr lang="es-MX" sz="3600" b="1" i="0" strike="noStrike" cap="none" spc="0" baseline="0" dirty="0">
                <a:solidFill>
                  <a:srgbClr val="000000"/>
                </a:solidFill>
                <a:effectLst/>
                <a:latin typeface="Tahoma"/>
                <a:ea typeface="Tahoma"/>
                <a:cs typeface="Tahoma"/>
              </a:rPr>
              <a:t>Su </a:t>
            </a:r>
            <a:r>
              <a:rPr lang="es-MX" sz="3600" b="1" dirty="0">
                <a:solidFill>
                  <a:srgbClr val="000000"/>
                </a:solidFill>
                <a:latin typeface="Tahoma"/>
                <a:ea typeface="Tahoma"/>
                <a:cs typeface="Tahoma"/>
              </a:rPr>
              <a:t>compañero de clases</a:t>
            </a:r>
            <a:r>
              <a:rPr lang="es-MX" sz="3600" b="1" i="0" strike="noStrike" cap="none" spc="0" baseline="0" dirty="0">
                <a:solidFill>
                  <a:srgbClr val="000000"/>
                </a:solidFill>
                <a:effectLst/>
                <a:latin typeface="Tahoma"/>
                <a:ea typeface="Tahoma"/>
                <a:cs typeface="Tahoma"/>
              </a:rPr>
              <a:t> mira sus mensajes de texto cuando no está en </a:t>
            </a:r>
            <a:r>
              <a:rPr lang="es-MX" sz="3600" b="1" dirty="0">
                <a:solidFill>
                  <a:srgbClr val="000000"/>
                </a:solidFill>
                <a:latin typeface="Tahoma"/>
                <a:ea typeface="Tahoma"/>
                <a:cs typeface="Tahoma"/>
              </a:rPr>
              <a:t>el salón</a:t>
            </a:r>
            <a:r>
              <a:rPr lang="es-MX" sz="3600" b="1" i="0" strike="noStrike" cap="none" spc="0" baseline="0" dirty="0">
                <a:solidFill>
                  <a:srgbClr val="000000"/>
                </a:solidFill>
                <a:effectLst/>
                <a:latin typeface="Tahoma"/>
                <a:ea typeface="Tahoma"/>
                <a:cs typeface="Tahoma"/>
              </a:rPr>
              <a:t>.</a:t>
            </a:r>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rcRect l="37147" t="37681" r="37800" b="44734"/>
          <a:stretch>
            <a:fillRect/>
          </a:stretch>
        </p:blipFill>
        <p:spPr>
          <a:xfrm>
            <a:off x="10927290" y="202648"/>
            <a:ext cx="1147800" cy="454130"/>
          </a:xfrm>
          <a:prstGeom prst="rect">
            <a:avLst/>
          </a:prstGeom>
        </p:spPr>
      </p:pic>
      <p:sp>
        <p:nvSpPr>
          <p:cNvPr id="9" name="Footer Placeholder 3"/>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a:solidFill>
                  <a:srgbClr val="000000"/>
                </a:solidFill>
                <a:effectLst/>
                <a:latin typeface="Verdana"/>
                <a:ea typeface="Verdana"/>
                <a:cs typeface="Verdana"/>
              </a:rPr>
              <a:t>© 2022 Programa de Servicios de SAFE para Personas con Discapacidades</a:t>
            </a:r>
          </a:p>
        </p:txBody>
      </p:sp>
      <p:pic>
        <p:nvPicPr>
          <p:cNvPr id="13" name="Picture 2" descr="4f9d871a-7f42-41a6-9d44-2b32673f4a0e@namprd16"/>
          <p:cNvPicPr>
            <a:picLocks noChangeAspect="1" noChangeArrowheads="1"/>
          </p:cNvPicPr>
          <p:nvPr/>
        </p:nvPicPr>
        <p:blipFill>
          <a:blip r:embed="rId6">
            <a:extLst>
              <a:ext uri="{28A0092B-C50C-407E-A947-70E740481C1C}">
                <a14:useLocalDpi xmlns:a14="http://schemas.microsoft.com/office/drawing/2010/main" val="0"/>
              </a:ext>
            </a:extLst>
          </a:blip>
          <a:srcRect l="22942" r="19495"/>
          <a:stretch>
            <a:fillRect/>
          </a:stretch>
        </p:blipFill>
        <p:spPr bwMode="auto">
          <a:xfrm>
            <a:off x="5303521" y="2201332"/>
            <a:ext cx="4391246" cy="4291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05046589"/>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8693" y="447868"/>
            <a:ext cx="13814653" cy="7536999"/>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rcRect l="36442" t="4183" r="46905" b="72287"/>
          <a:stretch>
            <a:fillRect/>
          </a:stretch>
        </p:blipFill>
        <p:spPr>
          <a:xfrm>
            <a:off x="-29496" y="-14748"/>
            <a:ext cx="2026025" cy="1613647"/>
          </a:xfrm>
          <a:prstGeom prst="rect">
            <a:avLst/>
          </a:prstGeom>
        </p:spPr>
      </p:pic>
      <p:sp>
        <p:nvSpPr>
          <p:cNvPr id="5" name="TextBox 4"/>
          <p:cNvSpPr txBox="1"/>
          <p:nvPr/>
        </p:nvSpPr>
        <p:spPr>
          <a:xfrm>
            <a:off x="2248631" y="386790"/>
            <a:ext cx="9365227" cy="640080"/>
          </a:xfrm>
          <a:prstGeom prst="rect">
            <a:avLst/>
          </a:prstGeom>
          <a:noFill/>
        </p:spPr>
        <p:txBody>
          <a:bodyPr wrap="square" rtlCol="0">
            <a:spAutoFit/>
          </a:bodyPr>
          <a:lstStyle/>
          <a:p>
            <a:pPr algn="ctr"/>
            <a:r>
              <a:rPr lang="es-MX" sz="3600" b="1" i="0" strike="noStrike" cap="none" spc="0" baseline="0" dirty="0">
                <a:solidFill>
                  <a:srgbClr val="000000"/>
                </a:solidFill>
                <a:effectLst/>
                <a:latin typeface="Tahoma"/>
                <a:ea typeface="Tahoma"/>
                <a:cs typeface="Tahoma"/>
              </a:rPr>
              <a:t>Alguien que no conoce lo abraza.</a:t>
            </a:r>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rcRect l="37147" t="37681" r="37800" b="44734"/>
          <a:stretch>
            <a:fillRect/>
          </a:stretch>
        </p:blipFill>
        <p:spPr>
          <a:xfrm>
            <a:off x="10927290" y="202648"/>
            <a:ext cx="1147800" cy="454130"/>
          </a:xfrm>
          <a:prstGeom prst="rect">
            <a:avLst/>
          </a:prstGeom>
        </p:spPr>
      </p:pic>
      <p:sp>
        <p:nvSpPr>
          <p:cNvPr id="12" name="Footer Placeholder 3"/>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a:solidFill>
                  <a:srgbClr val="000000"/>
                </a:solidFill>
                <a:effectLst/>
                <a:latin typeface="Verdana"/>
                <a:ea typeface="Verdana"/>
                <a:cs typeface="Verdana"/>
              </a:rPr>
              <a:t>© 2022 Programa de Servicios de SAFE para Personas con Discapacidades</a:t>
            </a:r>
          </a:p>
        </p:txBody>
      </p:sp>
      <p:pic>
        <p:nvPicPr>
          <p:cNvPr id="10" name="Picture 2" descr="4f9d871a-7f42-41a6-9d44-2b32673f4a0e@namprd16"/>
          <p:cNvPicPr>
            <a:picLocks noChangeAspect="1" noChangeArrowheads="1"/>
          </p:cNvPicPr>
          <p:nvPr/>
        </p:nvPicPr>
        <p:blipFill>
          <a:blip r:embed="rId6">
            <a:extLst>
              <a:ext uri="{28A0092B-C50C-407E-A947-70E740481C1C}">
                <a14:useLocalDpi xmlns:a14="http://schemas.microsoft.com/office/drawing/2010/main" val="0"/>
              </a:ext>
            </a:extLst>
          </a:blip>
          <a:srcRect l="22942" r="19495"/>
          <a:stretch>
            <a:fillRect/>
          </a:stretch>
        </p:blipFill>
        <p:spPr bwMode="auto">
          <a:xfrm>
            <a:off x="6204858" y="1410386"/>
            <a:ext cx="4963886" cy="4851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06766685"/>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rcRect l="36442" t="4183" r="46905" b="72287"/>
          <a:stretch>
            <a:fillRect/>
          </a:stretch>
        </p:blipFill>
        <p:spPr>
          <a:xfrm>
            <a:off x="-29496" y="-14748"/>
            <a:ext cx="2026025" cy="1613647"/>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02183" y="1215359"/>
            <a:ext cx="10010228" cy="5642641"/>
          </a:xfrm>
          <a:prstGeom prst="rect">
            <a:avLst/>
          </a:prstGeom>
        </p:spPr>
      </p:pic>
      <p:sp>
        <p:nvSpPr>
          <p:cNvPr id="5" name="TextBox 4"/>
          <p:cNvSpPr txBox="1"/>
          <p:nvPr/>
        </p:nvSpPr>
        <p:spPr>
          <a:xfrm>
            <a:off x="1444080" y="191910"/>
            <a:ext cx="9871620" cy="1138773"/>
          </a:xfrm>
          <a:prstGeom prst="rect">
            <a:avLst/>
          </a:prstGeom>
          <a:noFill/>
        </p:spPr>
        <p:txBody>
          <a:bodyPr wrap="square" rtlCol="0">
            <a:spAutoFit/>
          </a:bodyPr>
          <a:lstStyle/>
          <a:p>
            <a:pPr algn="ctr"/>
            <a:r>
              <a:rPr lang="es-MX" sz="3400" b="1" i="0" strike="noStrike" cap="none" spc="0" baseline="0" dirty="0">
                <a:solidFill>
                  <a:srgbClr val="000000"/>
                </a:solidFill>
                <a:effectLst/>
                <a:latin typeface="Tahoma"/>
                <a:ea typeface="Tahoma"/>
                <a:cs typeface="Tahoma"/>
              </a:rPr>
              <a:t>Quiere hablar con su padre o madre sobre conseguir </a:t>
            </a:r>
            <a:r>
              <a:rPr lang="es-MX" sz="3400" b="1" dirty="0">
                <a:solidFill>
                  <a:srgbClr val="000000"/>
                </a:solidFill>
                <a:latin typeface="Tahoma"/>
                <a:ea typeface="Tahoma"/>
                <a:cs typeface="Tahoma"/>
              </a:rPr>
              <a:t>un trabajo</a:t>
            </a:r>
            <a:r>
              <a:rPr lang="es-MX" sz="3400" b="1" i="0" strike="noStrike" cap="none" spc="0" baseline="0" dirty="0">
                <a:solidFill>
                  <a:srgbClr val="000000"/>
                </a:solidFill>
                <a:effectLst/>
                <a:latin typeface="Tahoma"/>
                <a:ea typeface="Tahoma"/>
                <a:cs typeface="Tahoma"/>
              </a:rPr>
              <a:t>.</a:t>
            </a:r>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rcRect l="37147" t="37681" r="37800" b="44734"/>
          <a:stretch>
            <a:fillRect/>
          </a:stretch>
        </p:blipFill>
        <p:spPr>
          <a:xfrm>
            <a:off x="10927290" y="202648"/>
            <a:ext cx="1147800" cy="454130"/>
          </a:xfrm>
          <a:prstGeom prst="rect">
            <a:avLst/>
          </a:prstGeom>
        </p:spPr>
      </p:pic>
      <p:sp>
        <p:nvSpPr>
          <p:cNvPr id="12" name="Footer Placeholder 3"/>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a:solidFill>
                  <a:srgbClr val="000000"/>
                </a:solidFill>
                <a:effectLst/>
                <a:latin typeface="Verdana"/>
                <a:ea typeface="Verdana"/>
                <a:cs typeface="Verdana"/>
              </a:rPr>
              <a:t>© 2022 Programa de Servicios de SAFE para Personas con Discapacidades</a:t>
            </a:r>
          </a:p>
        </p:txBody>
      </p:sp>
      <p:pic>
        <p:nvPicPr>
          <p:cNvPr id="13" name="Picture 2" descr="4f9d871a-7f42-41a6-9d44-2b32673f4a0e@namprd16"/>
          <p:cNvPicPr>
            <a:picLocks noChangeAspect="1" noChangeArrowheads="1"/>
          </p:cNvPicPr>
          <p:nvPr/>
        </p:nvPicPr>
        <p:blipFill>
          <a:blip r:embed="rId6">
            <a:extLst>
              <a:ext uri="{28A0092B-C50C-407E-A947-70E740481C1C}">
                <a14:useLocalDpi xmlns:a14="http://schemas.microsoft.com/office/drawing/2010/main" val="0"/>
              </a:ext>
            </a:extLst>
          </a:blip>
          <a:srcRect l="22942" r="19495"/>
          <a:stretch>
            <a:fillRect/>
          </a:stretch>
        </p:blipFill>
        <p:spPr bwMode="auto">
          <a:xfrm>
            <a:off x="6936378" y="1598899"/>
            <a:ext cx="4963886" cy="4851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5662768"/>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64" y="0"/>
            <a:ext cx="12169608" cy="685800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rcRect l="25051" t="15897" r="20603" b="34872"/>
          <a:stretch>
            <a:fillRect/>
          </a:stretch>
        </p:blipFill>
        <p:spPr>
          <a:xfrm>
            <a:off x="4536833" y="3042138"/>
            <a:ext cx="3960202" cy="2022231"/>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rcRect l="37147" t="37681" r="37800" b="44734"/>
          <a:stretch>
            <a:fillRect/>
          </a:stretch>
        </p:blipFill>
        <p:spPr>
          <a:xfrm>
            <a:off x="10927290" y="202648"/>
            <a:ext cx="1147800" cy="454130"/>
          </a:xfrm>
          <a:prstGeom prst="rect">
            <a:avLst/>
          </a:prstGeom>
        </p:spPr>
      </p:pic>
      <p:pic>
        <p:nvPicPr>
          <p:cNvPr id="16" name="Picture 2" descr="cdae504c-eb7a-44ef-9a85-7acc950b7752@namprd16"/>
          <p:cNvPicPr>
            <a:picLocks noChangeAspect="1" noChangeArrowheads="1"/>
          </p:cNvPicPr>
          <p:nvPr/>
        </p:nvPicPr>
        <p:blipFill>
          <a:blip r:embed="rId6">
            <a:extLst>
              <a:ext uri="{28A0092B-C50C-407E-A947-70E740481C1C}">
                <a14:useLocalDpi xmlns:a14="http://schemas.microsoft.com/office/drawing/2010/main" val="0"/>
              </a:ext>
            </a:extLst>
          </a:blip>
          <a:srcRect l="17710" t="19473" r="19813" b="1159"/>
          <a:stretch>
            <a:fillRect/>
          </a:stretch>
        </p:blipFill>
        <p:spPr bwMode="auto">
          <a:xfrm>
            <a:off x="2298322" y="1287288"/>
            <a:ext cx="7560053" cy="5414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3" descr="e376e028-44a7-4a4f-8dd1-06661b34c7d9@namprd16"/>
          <p:cNvPicPr>
            <a:picLocks noChangeAspect="1" noChangeArrowheads="1"/>
          </p:cNvPicPr>
          <p:nvPr/>
        </p:nvPicPr>
        <p:blipFill>
          <a:blip r:embed="rId7">
            <a:extLst>
              <a:ext uri="{28A0092B-C50C-407E-A947-70E740481C1C}">
                <a14:useLocalDpi xmlns:a14="http://schemas.microsoft.com/office/drawing/2010/main" val="0"/>
              </a:ext>
            </a:extLst>
          </a:blip>
          <a:srcRect l="22816" t="14279" r="18588" b="32680"/>
          <a:stretch>
            <a:fillRect/>
          </a:stretch>
        </p:blipFill>
        <p:spPr bwMode="auto">
          <a:xfrm>
            <a:off x="4650441" y="3150767"/>
            <a:ext cx="3741083" cy="190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8" name="Group 17"/>
          <p:cNvGrpSpPr/>
          <p:nvPr/>
        </p:nvGrpSpPr>
        <p:grpSpPr>
          <a:xfrm>
            <a:off x="1959156" y="114300"/>
            <a:ext cx="8757931" cy="752475"/>
            <a:chOff x="1959156" y="114300"/>
            <a:chExt cx="8757931" cy="752475"/>
          </a:xfrm>
        </p:grpSpPr>
        <p:sp>
          <p:nvSpPr>
            <p:cNvPr id="19" name="Rectangle 18"/>
            <p:cNvSpPr/>
            <p:nvPr/>
          </p:nvSpPr>
          <p:spPr>
            <a:xfrm>
              <a:off x="2143125" y="114300"/>
              <a:ext cx="8258175" cy="7524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p:cNvGrpSpPr/>
            <p:nvPr/>
          </p:nvGrpSpPr>
          <p:grpSpPr>
            <a:xfrm>
              <a:off x="1959156" y="287468"/>
              <a:ext cx="8757931" cy="567196"/>
              <a:chOff x="1965041" y="287468"/>
              <a:chExt cx="8478227" cy="567196"/>
            </a:xfrm>
          </p:grpSpPr>
          <p:sp>
            <p:nvSpPr>
              <p:cNvPr id="21" name="Rectangle 20"/>
              <p:cNvSpPr/>
              <p:nvPr/>
            </p:nvSpPr>
            <p:spPr>
              <a:xfrm>
                <a:off x="2143432" y="287468"/>
                <a:ext cx="8121445" cy="5423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1965041" y="331444"/>
                <a:ext cx="8478227" cy="518160"/>
              </a:xfrm>
              <a:prstGeom prst="rect">
                <a:avLst/>
              </a:prstGeom>
              <a:noFill/>
            </p:spPr>
            <p:txBody>
              <a:bodyPr wrap="square" rtlCol="0">
                <a:spAutoFit/>
              </a:bodyPr>
              <a:lstStyle/>
              <a:p>
                <a:pPr algn="ctr"/>
                <a:r>
                  <a:rPr lang="es-MX" sz="2800" b="0" i="0" strike="noStrike" cap="none" spc="0" baseline="0">
                    <a:solidFill>
                      <a:srgbClr val="000000"/>
                    </a:solidFill>
                    <a:effectLst/>
                    <a:latin typeface="Open Sans Extrabold"/>
                    <a:ea typeface="Open Sans Extrabold"/>
                    <a:cs typeface="Open Sans Extrabold"/>
                  </a:rPr>
                  <a:t>Caja de herramientas para una sana relación</a:t>
                </a:r>
                <a:endParaRPr lang="en-US" sz="2800">
                  <a:latin typeface="Open Sans Extrabold" panose="020B0906030804020204" pitchFamily="34" charset="0"/>
                  <a:ea typeface="Open Sans Extrabold" panose="020B0906030804020204" pitchFamily="34" charset="0"/>
                  <a:cs typeface="Open Sans Extrabold" panose="020B0906030804020204" pitchFamily="34" charset="0"/>
                </a:endParaRPr>
              </a:p>
            </p:txBody>
          </p:sp>
        </p:grpSp>
      </p:grpSp>
      <p:sp>
        <p:nvSpPr>
          <p:cNvPr id="10" name="Footer Placeholder 3"/>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2022 Programa de Servicios de SAFE para Personas con Discapacidades</a:t>
            </a:r>
          </a:p>
        </p:txBody>
      </p:sp>
    </p:spTree>
    <p:extLst>
      <p:ext uri="{BB962C8B-B14F-4D97-AF65-F5344CB8AC3E}">
        <p14:creationId xmlns:p14="http://schemas.microsoft.com/office/powerpoint/2010/main" val="3060215012"/>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rcRect l="36442" t="4183" r="46905" b="72287"/>
          <a:stretch>
            <a:fillRect/>
          </a:stretch>
        </p:blipFill>
        <p:spPr>
          <a:xfrm>
            <a:off x="-29496" y="-14748"/>
            <a:ext cx="2026025" cy="1613647"/>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2457" y="1568991"/>
            <a:ext cx="9145905" cy="5155433"/>
          </a:xfrm>
          <a:prstGeom prst="rect">
            <a:avLst/>
          </a:prstGeom>
        </p:spPr>
      </p:pic>
      <p:sp>
        <p:nvSpPr>
          <p:cNvPr id="5" name="TextBox 4"/>
          <p:cNvSpPr txBox="1"/>
          <p:nvPr/>
        </p:nvSpPr>
        <p:spPr>
          <a:xfrm>
            <a:off x="1562063" y="318002"/>
            <a:ext cx="9365227" cy="1188720"/>
          </a:xfrm>
          <a:prstGeom prst="rect">
            <a:avLst/>
          </a:prstGeom>
          <a:noFill/>
        </p:spPr>
        <p:txBody>
          <a:bodyPr wrap="square" rtlCol="0">
            <a:spAutoFit/>
          </a:bodyPr>
          <a:lstStyle/>
          <a:p>
            <a:pPr algn="ctr"/>
            <a:r>
              <a:rPr lang="es-MX" sz="3600" b="1" i="0" strike="noStrike" cap="none" spc="0" baseline="0">
                <a:solidFill>
                  <a:srgbClr val="000000"/>
                </a:solidFill>
                <a:effectLst/>
                <a:latin typeface="Tahoma"/>
                <a:ea typeface="Tahoma"/>
                <a:cs typeface="Tahoma"/>
              </a:rPr>
              <a:t>Quiere pedir a su padre o madre </a:t>
            </a:r>
          </a:p>
          <a:p>
            <a:pPr algn="ctr"/>
            <a:r>
              <a:rPr lang="es-MX" sz="3600" b="1" i="0" strike="noStrike" cap="none" spc="0" baseline="0">
                <a:solidFill>
                  <a:srgbClr val="000000"/>
                </a:solidFill>
                <a:effectLst/>
                <a:latin typeface="Tahoma"/>
                <a:ea typeface="Tahoma"/>
                <a:cs typeface="Tahoma"/>
              </a:rPr>
              <a:t>que le deje cocinar en casa.</a:t>
            </a:r>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rcRect l="37147" t="37681" r="37800" b="44734"/>
          <a:stretch>
            <a:fillRect/>
          </a:stretch>
        </p:blipFill>
        <p:spPr>
          <a:xfrm>
            <a:off x="10927290" y="202648"/>
            <a:ext cx="1147800" cy="454130"/>
          </a:xfrm>
          <a:prstGeom prst="rect">
            <a:avLst/>
          </a:prstGeom>
        </p:spPr>
      </p:pic>
      <p:sp>
        <p:nvSpPr>
          <p:cNvPr id="12" name="Footer Placeholder 3"/>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a:solidFill>
                  <a:srgbClr val="000000"/>
                </a:solidFill>
                <a:effectLst/>
                <a:latin typeface="Verdana"/>
                <a:ea typeface="Verdana"/>
                <a:cs typeface="Verdana"/>
              </a:rPr>
              <a:t>© 2022 Programa de Servicios de SAFE para Personas con Discapacidades</a:t>
            </a:r>
          </a:p>
        </p:txBody>
      </p:sp>
      <p:pic>
        <p:nvPicPr>
          <p:cNvPr id="9" name="Picture 2" descr="4f9d871a-7f42-41a6-9d44-2b32673f4a0e@namprd16"/>
          <p:cNvPicPr>
            <a:picLocks noChangeAspect="1" noChangeArrowheads="1"/>
          </p:cNvPicPr>
          <p:nvPr/>
        </p:nvPicPr>
        <p:blipFill>
          <a:blip r:embed="rId6">
            <a:extLst>
              <a:ext uri="{28A0092B-C50C-407E-A947-70E740481C1C}">
                <a14:useLocalDpi xmlns:a14="http://schemas.microsoft.com/office/drawing/2010/main" val="0"/>
              </a:ext>
            </a:extLst>
          </a:blip>
          <a:srcRect l="22942" r="19495"/>
          <a:stretch>
            <a:fillRect/>
          </a:stretch>
        </p:blipFill>
        <p:spPr bwMode="auto">
          <a:xfrm>
            <a:off x="6420176" y="1641694"/>
            <a:ext cx="4963886" cy="4851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6565588"/>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rcRect l="36442" t="4183" r="46905" b="72287"/>
          <a:stretch>
            <a:fillRect/>
          </a:stretch>
        </p:blipFill>
        <p:spPr>
          <a:xfrm>
            <a:off x="-29496" y="-14748"/>
            <a:ext cx="2026025" cy="1613647"/>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1972" y="250472"/>
            <a:ext cx="10807148" cy="6268065"/>
          </a:xfrm>
          <a:prstGeom prst="rect">
            <a:avLst/>
          </a:prstGeom>
        </p:spPr>
      </p:pic>
      <p:sp>
        <p:nvSpPr>
          <p:cNvPr id="5" name="TextBox 4"/>
          <p:cNvSpPr txBox="1"/>
          <p:nvPr/>
        </p:nvSpPr>
        <p:spPr>
          <a:xfrm>
            <a:off x="3089005" y="386827"/>
            <a:ext cx="9365227" cy="1188720"/>
          </a:xfrm>
          <a:prstGeom prst="rect">
            <a:avLst/>
          </a:prstGeom>
          <a:noFill/>
        </p:spPr>
        <p:txBody>
          <a:bodyPr wrap="square" rtlCol="0">
            <a:spAutoFit/>
          </a:bodyPr>
          <a:lstStyle/>
          <a:p>
            <a:pPr algn="ctr"/>
            <a:r>
              <a:rPr lang="es-MX" sz="3600" b="1" i="0" strike="noStrike" cap="none" spc="0" baseline="0" dirty="0">
                <a:solidFill>
                  <a:srgbClr val="000000"/>
                </a:solidFill>
                <a:effectLst/>
                <a:latin typeface="Tahoma"/>
                <a:ea typeface="Tahoma"/>
                <a:cs typeface="Tahoma"/>
              </a:rPr>
              <a:t>Necesita hablar con su </a:t>
            </a:r>
            <a:r>
              <a:rPr lang="es-MX" sz="3600" b="1" dirty="0">
                <a:solidFill>
                  <a:srgbClr val="000000"/>
                </a:solidFill>
                <a:latin typeface="Tahoma"/>
                <a:ea typeface="Tahoma"/>
                <a:cs typeface="Tahoma"/>
              </a:rPr>
              <a:t>maestro</a:t>
            </a:r>
            <a:endParaRPr lang="es-MX" sz="3600" b="1" i="0" strike="noStrike" cap="none" spc="0" baseline="0" dirty="0">
              <a:solidFill>
                <a:srgbClr val="000000"/>
              </a:solidFill>
              <a:effectLst/>
              <a:latin typeface="Tahoma"/>
              <a:ea typeface="Tahoma"/>
              <a:cs typeface="Tahoma"/>
            </a:endParaRPr>
          </a:p>
          <a:p>
            <a:pPr algn="ctr"/>
            <a:r>
              <a:rPr lang="es-MX" sz="3600" b="1" i="0" strike="noStrike" cap="none" spc="0" baseline="0" dirty="0">
                <a:solidFill>
                  <a:srgbClr val="000000"/>
                </a:solidFill>
                <a:effectLst/>
                <a:latin typeface="Tahoma"/>
                <a:ea typeface="Tahoma"/>
                <a:cs typeface="Tahoma"/>
              </a:rPr>
              <a:t>porque se siente enfermo.</a:t>
            </a:r>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rcRect l="37147" t="37681" r="37800" b="44734"/>
          <a:stretch>
            <a:fillRect/>
          </a:stretch>
        </p:blipFill>
        <p:spPr>
          <a:xfrm>
            <a:off x="10927290" y="202648"/>
            <a:ext cx="1147800" cy="454130"/>
          </a:xfrm>
          <a:prstGeom prst="rect">
            <a:avLst/>
          </a:prstGeom>
        </p:spPr>
      </p:pic>
      <p:sp>
        <p:nvSpPr>
          <p:cNvPr id="12" name="Footer Placeholder 3"/>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a:solidFill>
                  <a:srgbClr val="000000"/>
                </a:solidFill>
                <a:effectLst/>
                <a:latin typeface="Verdana"/>
                <a:ea typeface="Verdana"/>
                <a:cs typeface="Verdana"/>
              </a:rPr>
              <a:t>© 2022 Programa de Servicios de SAFE para Personas con Discapacidades</a:t>
            </a:r>
          </a:p>
        </p:txBody>
      </p:sp>
      <p:pic>
        <p:nvPicPr>
          <p:cNvPr id="9" name="Picture 2" descr="4f9d871a-7f42-41a6-9d44-2b32673f4a0e@namprd16"/>
          <p:cNvPicPr>
            <a:picLocks noChangeAspect="1" noChangeArrowheads="1"/>
          </p:cNvPicPr>
          <p:nvPr/>
        </p:nvPicPr>
        <p:blipFill>
          <a:blip r:embed="rId6">
            <a:extLst>
              <a:ext uri="{28A0092B-C50C-407E-A947-70E740481C1C}">
                <a14:useLocalDpi xmlns:a14="http://schemas.microsoft.com/office/drawing/2010/main" val="0"/>
              </a:ext>
            </a:extLst>
          </a:blip>
          <a:srcRect l="22942" r="19495"/>
          <a:stretch>
            <a:fillRect/>
          </a:stretch>
        </p:blipFill>
        <p:spPr bwMode="auto">
          <a:xfrm>
            <a:off x="5550515" y="1598899"/>
            <a:ext cx="4963886" cy="4851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81545982"/>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rcRect l="4832" t="6144" r="78000" b="69150"/>
          <a:stretch>
            <a:fillRect/>
          </a:stretch>
        </p:blipFill>
        <p:spPr>
          <a:xfrm>
            <a:off x="-14748" y="-14748"/>
            <a:ext cx="2088777" cy="1694330"/>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2345" y="1444640"/>
            <a:ext cx="9186681" cy="5178418"/>
          </a:xfrm>
          <a:prstGeom prst="rect">
            <a:avLst/>
          </a:prstGeom>
        </p:spPr>
      </p:pic>
      <p:sp>
        <p:nvSpPr>
          <p:cNvPr id="11" name="TextBox 10"/>
          <p:cNvSpPr txBox="1"/>
          <p:nvPr/>
        </p:nvSpPr>
        <p:spPr>
          <a:xfrm>
            <a:off x="1214490" y="574037"/>
            <a:ext cx="9365227" cy="640080"/>
          </a:xfrm>
          <a:prstGeom prst="rect">
            <a:avLst/>
          </a:prstGeom>
          <a:noFill/>
        </p:spPr>
        <p:txBody>
          <a:bodyPr wrap="square" rtlCol="0">
            <a:spAutoFit/>
          </a:bodyPr>
          <a:lstStyle/>
          <a:p>
            <a:pPr algn="ctr"/>
            <a:r>
              <a:rPr lang="es-MX" sz="3600" b="1" i="0" strike="noStrike" cap="none" spc="0" baseline="0" dirty="0">
                <a:solidFill>
                  <a:srgbClr val="000000"/>
                </a:solidFill>
                <a:effectLst/>
                <a:latin typeface="Tahoma"/>
                <a:ea typeface="Tahoma"/>
                <a:cs typeface="Tahoma"/>
              </a:rPr>
              <a:t>Su amigo le miente.</a:t>
            </a:r>
          </a:p>
        </p:txBody>
      </p:sp>
      <p:pic>
        <p:nvPicPr>
          <p:cNvPr id="12" name="Picture 11"/>
          <p:cNvPicPr>
            <a:picLocks noChangeAspect="1"/>
          </p:cNvPicPr>
          <p:nvPr/>
        </p:nvPicPr>
        <p:blipFill>
          <a:blip r:embed="rId5">
            <a:extLst>
              <a:ext uri="{28A0092B-C50C-407E-A947-70E740481C1C}">
                <a14:useLocalDpi xmlns:a14="http://schemas.microsoft.com/office/drawing/2010/main" val="0"/>
              </a:ext>
            </a:extLst>
          </a:blip>
          <a:srcRect l="37147" t="37681" r="37800" b="44734"/>
          <a:stretch>
            <a:fillRect/>
          </a:stretch>
        </p:blipFill>
        <p:spPr>
          <a:xfrm>
            <a:off x="10927290" y="202648"/>
            <a:ext cx="1147800" cy="454130"/>
          </a:xfrm>
          <a:prstGeom prst="rect">
            <a:avLst/>
          </a:prstGeom>
        </p:spPr>
      </p:pic>
      <p:sp>
        <p:nvSpPr>
          <p:cNvPr id="13" name="Footer Placeholder 3"/>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2022 Programa de Servicios de SAFE para Personas con Discapacidades</a:t>
            </a:r>
          </a:p>
        </p:txBody>
      </p:sp>
      <p:pic>
        <p:nvPicPr>
          <p:cNvPr id="10" name="Picture 2" descr="4f9d871a-7f42-41a6-9d44-2b32673f4a0e@namprd16"/>
          <p:cNvPicPr>
            <a:picLocks noChangeAspect="1" noChangeArrowheads="1"/>
          </p:cNvPicPr>
          <p:nvPr/>
        </p:nvPicPr>
        <p:blipFill>
          <a:blip r:embed="rId6">
            <a:extLst>
              <a:ext uri="{28A0092B-C50C-407E-A947-70E740481C1C}">
                <a14:useLocalDpi xmlns:a14="http://schemas.microsoft.com/office/drawing/2010/main" val="0"/>
              </a:ext>
            </a:extLst>
          </a:blip>
          <a:srcRect l="22942" r="19495"/>
          <a:stretch>
            <a:fillRect/>
          </a:stretch>
        </p:blipFill>
        <p:spPr bwMode="auto">
          <a:xfrm>
            <a:off x="7331241" y="1679582"/>
            <a:ext cx="4568248" cy="4464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55864080"/>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rcRect l="4832" t="6144" r="78000" b="69150"/>
          <a:stretch>
            <a:fillRect/>
          </a:stretch>
        </p:blipFill>
        <p:spPr>
          <a:xfrm>
            <a:off x="-14748" y="-14748"/>
            <a:ext cx="2088777" cy="169433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12718" y="1339337"/>
            <a:ext cx="9790287" cy="5518663"/>
          </a:xfrm>
          <a:prstGeom prst="rect">
            <a:avLst/>
          </a:prstGeom>
        </p:spPr>
      </p:pic>
      <p:sp>
        <p:nvSpPr>
          <p:cNvPr id="5" name="TextBox 4"/>
          <p:cNvSpPr txBox="1"/>
          <p:nvPr/>
        </p:nvSpPr>
        <p:spPr>
          <a:xfrm>
            <a:off x="1562063" y="139008"/>
            <a:ext cx="9365227" cy="1188720"/>
          </a:xfrm>
          <a:prstGeom prst="rect">
            <a:avLst/>
          </a:prstGeom>
          <a:noFill/>
        </p:spPr>
        <p:txBody>
          <a:bodyPr wrap="square" rtlCol="0">
            <a:spAutoFit/>
          </a:bodyPr>
          <a:lstStyle/>
          <a:p>
            <a:pPr algn="ctr"/>
            <a:r>
              <a:rPr lang="es-MX" sz="3600" b="0" i="0" strike="noStrike" cap="none" spc="0" baseline="0" dirty="0">
                <a:solidFill>
                  <a:srgbClr val="000000"/>
                </a:solidFill>
                <a:effectLst/>
                <a:latin typeface="Tahoma"/>
                <a:ea typeface="Tahoma"/>
                <a:cs typeface="Tahoma"/>
              </a:rPr>
              <a:t>Quiere hablar con su </a:t>
            </a:r>
            <a:r>
              <a:rPr lang="es-MX" sz="3600" dirty="0">
                <a:solidFill>
                  <a:srgbClr val="000000"/>
                </a:solidFill>
                <a:latin typeface="Tahoma"/>
                <a:ea typeface="Tahoma"/>
                <a:cs typeface="Tahoma"/>
              </a:rPr>
              <a:t>directora de banda</a:t>
            </a:r>
            <a:endParaRPr lang="es-MX" sz="3600" b="0" i="0" strike="noStrike" cap="none" spc="0" baseline="0" dirty="0">
              <a:solidFill>
                <a:srgbClr val="000000"/>
              </a:solidFill>
              <a:effectLst/>
              <a:latin typeface="Tahoma"/>
              <a:ea typeface="Tahoma"/>
              <a:cs typeface="Tahoma"/>
            </a:endParaRPr>
          </a:p>
          <a:p>
            <a:pPr algn="ctr"/>
            <a:r>
              <a:rPr lang="es-MX" sz="3600" b="0" i="0" strike="noStrike" cap="none" spc="0" baseline="0" dirty="0">
                <a:solidFill>
                  <a:srgbClr val="000000"/>
                </a:solidFill>
                <a:effectLst/>
                <a:latin typeface="Tahoma"/>
                <a:ea typeface="Tahoma"/>
                <a:cs typeface="Tahoma"/>
              </a:rPr>
              <a:t>sobre </a:t>
            </a:r>
            <a:r>
              <a:rPr lang="es-MX" sz="3600" dirty="0">
                <a:solidFill>
                  <a:srgbClr val="000000"/>
                </a:solidFill>
                <a:latin typeface="Tahoma"/>
                <a:ea typeface="Tahoma"/>
                <a:cs typeface="Tahoma"/>
              </a:rPr>
              <a:t>probar un nuevo</a:t>
            </a:r>
            <a:r>
              <a:rPr lang="es-MX" sz="3600" b="0" i="0" strike="noStrike" cap="none" spc="0" baseline="0" dirty="0">
                <a:solidFill>
                  <a:srgbClr val="000000"/>
                </a:solidFill>
                <a:effectLst/>
                <a:latin typeface="Tahoma"/>
                <a:ea typeface="Tahoma"/>
                <a:cs typeface="Tahoma"/>
              </a:rPr>
              <a:t> instrumento.</a:t>
            </a:r>
          </a:p>
        </p:txBody>
      </p:sp>
      <p:pic>
        <p:nvPicPr>
          <p:cNvPr id="12" name="Picture 11"/>
          <p:cNvPicPr>
            <a:picLocks noChangeAspect="1"/>
          </p:cNvPicPr>
          <p:nvPr/>
        </p:nvPicPr>
        <p:blipFill>
          <a:blip r:embed="rId5">
            <a:extLst>
              <a:ext uri="{28A0092B-C50C-407E-A947-70E740481C1C}">
                <a14:useLocalDpi xmlns:a14="http://schemas.microsoft.com/office/drawing/2010/main" val="0"/>
              </a:ext>
            </a:extLst>
          </a:blip>
          <a:srcRect l="37147" t="37681" r="37800" b="44734"/>
          <a:stretch>
            <a:fillRect/>
          </a:stretch>
        </p:blipFill>
        <p:spPr>
          <a:xfrm>
            <a:off x="10927290" y="202648"/>
            <a:ext cx="1147800" cy="454130"/>
          </a:xfrm>
          <a:prstGeom prst="rect">
            <a:avLst/>
          </a:prstGeom>
        </p:spPr>
      </p:pic>
      <p:sp>
        <p:nvSpPr>
          <p:cNvPr id="13" name="Footer Placeholder 3"/>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a:solidFill>
                  <a:srgbClr val="000000"/>
                </a:solidFill>
                <a:effectLst/>
                <a:latin typeface="Verdana"/>
                <a:ea typeface="Verdana"/>
                <a:cs typeface="Verdana"/>
              </a:rPr>
              <a:t>© 2022 Programa de Servicios de SAFE para Personas con Discapacidades</a:t>
            </a:r>
          </a:p>
        </p:txBody>
      </p:sp>
      <p:pic>
        <p:nvPicPr>
          <p:cNvPr id="9" name="Picture 2" descr="4f9d871a-7f42-41a6-9d44-2b32673f4a0e@namprd16"/>
          <p:cNvPicPr>
            <a:picLocks noChangeAspect="1" noChangeArrowheads="1"/>
          </p:cNvPicPr>
          <p:nvPr/>
        </p:nvPicPr>
        <p:blipFill>
          <a:blip r:embed="rId6">
            <a:extLst>
              <a:ext uri="{28A0092B-C50C-407E-A947-70E740481C1C}">
                <a14:useLocalDpi xmlns:a14="http://schemas.microsoft.com/office/drawing/2010/main" val="0"/>
              </a:ext>
            </a:extLst>
          </a:blip>
          <a:srcRect l="22942" r="19495"/>
          <a:stretch>
            <a:fillRect/>
          </a:stretch>
        </p:blipFill>
        <p:spPr bwMode="auto">
          <a:xfrm>
            <a:off x="6936378" y="1598899"/>
            <a:ext cx="4963886" cy="4851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BB352F13-87C4-13D5-06C6-D2AC8172E5D2}"/>
              </a:ext>
            </a:extLst>
          </p:cNvPr>
          <p:cNvSpPr txBox="1"/>
          <p:nvPr/>
        </p:nvSpPr>
        <p:spPr>
          <a:xfrm>
            <a:off x="4107541" y="1828803"/>
            <a:ext cx="798287" cy="853010"/>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24643864"/>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rcRect l="4832" t="6144" r="78000" b="69150"/>
          <a:stretch>
            <a:fillRect/>
          </a:stretch>
        </p:blipFill>
        <p:spPr>
          <a:xfrm>
            <a:off x="-14748" y="-14748"/>
            <a:ext cx="2088777" cy="1694330"/>
          </a:xfrm>
          <a:prstGeom prst="rect">
            <a:avLst/>
          </a:prstGeom>
        </p:spPr>
      </p:pic>
      <p:grpSp>
        <p:nvGrpSpPr>
          <p:cNvPr id="2" name="Group 1"/>
          <p:cNvGrpSpPr/>
          <p:nvPr/>
        </p:nvGrpSpPr>
        <p:grpSpPr>
          <a:xfrm>
            <a:off x="-3185777" y="399373"/>
            <a:ext cx="12853835" cy="6969968"/>
            <a:chOff x="-2813665" y="0"/>
            <a:chExt cx="12901561" cy="7248623"/>
          </a:xfrm>
        </p:grpSpPr>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13665" y="0"/>
              <a:ext cx="12901561" cy="7248623"/>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rcRect l="4379" t="52688" r="75498" b="9677"/>
            <a:stretch>
              <a:fillRect/>
            </a:stretch>
          </p:blipFill>
          <p:spPr>
            <a:xfrm>
              <a:off x="3126655" y="361976"/>
              <a:ext cx="1032388" cy="1088361"/>
            </a:xfrm>
            <a:prstGeom prst="rect">
              <a:avLst/>
            </a:prstGeom>
          </p:spPr>
        </p:pic>
      </p:grpSp>
      <p:sp>
        <p:nvSpPr>
          <p:cNvPr id="9" name="TextBox 8"/>
          <p:cNvSpPr txBox="1"/>
          <p:nvPr/>
        </p:nvSpPr>
        <p:spPr>
          <a:xfrm>
            <a:off x="3415317" y="108375"/>
            <a:ext cx="9365227" cy="1737360"/>
          </a:xfrm>
          <a:prstGeom prst="rect">
            <a:avLst/>
          </a:prstGeom>
          <a:noFill/>
        </p:spPr>
        <p:txBody>
          <a:bodyPr wrap="square" rtlCol="0">
            <a:spAutoFit/>
          </a:bodyPr>
          <a:lstStyle/>
          <a:p>
            <a:pPr algn="ctr"/>
            <a:r>
              <a:rPr lang="es-MX" sz="3600" b="1" i="0" strike="noStrike" cap="none" spc="0" baseline="0" dirty="0">
                <a:solidFill>
                  <a:srgbClr val="000000"/>
                </a:solidFill>
                <a:effectLst/>
                <a:latin typeface="Tahoma"/>
                <a:ea typeface="Tahoma"/>
                <a:cs typeface="Tahoma"/>
              </a:rPr>
              <a:t>Quiere hablar con su</a:t>
            </a:r>
          </a:p>
          <a:p>
            <a:pPr algn="ctr"/>
            <a:r>
              <a:rPr lang="es-MX" sz="3600" b="1" dirty="0">
                <a:solidFill>
                  <a:srgbClr val="000000"/>
                </a:solidFill>
                <a:latin typeface="Tahoma"/>
                <a:ea typeface="Tahoma"/>
                <a:cs typeface="Tahoma"/>
              </a:rPr>
              <a:t>amig</a:t>
            </a:r>
            <a:r>
              <a:rPr lang="es-MX" sz="3600" b="1" i="0" strike="noStrike" cap="none" spc="0" baseline="0" dirty="0">
                <a:solidFill>
                  <a:srgbClr val="000000"/>
                </a:solidFill>
                <a:effectLst/>
                <a:latin typeface="Tahoma"/>
                <a:ea typeface="Tahoma"/>
                <a:cs typeface="Tahoma"/>
              </a:rPr>
              <a:t>o sobre conseguir un </a:t>
            </a:r>
          </a:p>
          <a:p>
            <a:pPr algn="ctr"/>
            <a:r>
              <a:rPr lang="es-MX" sz="3600" b="1" i="0" strike="noStrike" cap="none" spc="0" baseline="0" dirty="0">
                <a:solidFill>
                  <a:srgbClr val="000000"/>
                </a:solidFill>
                <a:effectLst/>
                <a:latin typeface="Tahoma"/>
                <a:ea typeface="Tahoma"/>
                <a:cs typeface="Tahoma"/>
              </a:rPr>
              <a:t>aventón a la clase de arte.</a:t>
            </a:r>
          </a:p>
        </p:txBody>
      </p:sp>
      <p:pic>
        <p:nvPicPr>
          <p:cNvPr id="13" name="Picture 12"/>
          <p:cNvPicPr>
            <a:picLocks noChangeAspect="1"/>
          </p:cNvPicPr>
          <p:nvPr/>
        </p:nvPicPr>
        <p:blipFill>
          <a:blip r:embed="rId6">
            <a:extLst>
              <a:ext uri="{28A0092B-C50C-407E-A947-70E740481C1C}">
                <a14:useLocalDpi xmlns:a14="http://schemas.microsoft.com/office/drawing/2010/main" val="0"/>
              </a:ext>
            </a:extLst>
          </a:blip>
          <a:srcRect l="37147" t="37681" r="37800" b="44734"/>
          <a:stretch>
            <a:fillRect/>
          </a:stretch>
        </p:blipFill>
        <p:spPr>
          <a:xfrm>
            <a:off x="10927290" y="202648"/>
            <a:ext cx="1147800" cy="454130"/>
          </a:xfrm>
          <a:prstGeom prst="rect">
            <a:avLst/>
          </a:prstGeom>
        </p:spPr>
      </p:pic>
      <p:sp>
        <p:nvSpPr>
          <p:cNvPr id="14" name="Footer Placeholder 3"/>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a:solidFill>
                  <a:srgbClr val="000000"/>
                </a:solidFill>
                <a:effectLst/>
                <a:latin typeface="Verdana"/>
                <a:ea typeface="Verdana"/>
                <a:cs typeface="Verdana"/>
              </a:rPr>
              <a:t>© 2022 Programa de Servicios de SAFE para Personas con Discapacidades</a:t>
            </a:r>
          </a:p>
        </p:txBody>
      </p:sp>
      <p:pic>
        <p:nvPicPr>
          <p:cNvPr id="11" name="Picture 2" descr="4f9d871a-7f42-41a6-9d44-2b32673f4a0e@namprd16"/>
          <p:cNvPicPr>
            <a:picLocks noChangeAspect="1" noChangeArrowheads="1"/>
          </p:cNvPicPr>
          <p:nvPr/>
        </p:nvPicPr>
        <p:blipFill>
          <a:blip r:embed="rId7">
            <a:extLst>
              <a:ext uri="{28A0092B-C50C-407E-A947-70E740481C1C}">
                <a14:useLocalDpi xmlns:a14="http://schemas.microsoft.com/office/drawing/2010/main" val="0"/>
              </a:ext>
            </a:extLst>
          </a:blip>
          <a:srcRect l="22942" r="19495"/>
          <a:stretch>
            <a:fillRect/>
          </a:stretch>
        </p:blipFill>
        <p:spPr bwMode="auto">
          <a:xfrm>
            <a:off x="6050219" y="2134797"/>
            <a:ext cx="4247455" cy="4151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75319052"/>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rcRect l="4832" t="6144" r="78000" b="69150"/>
          <a:stretch>
            <a:fillRect/>
          </a:stretch>
        </p:blipFill>
        <p:spPr>
          <a:xfrm>
            <a:off x="-14748" y="-14748"/>
            <a:ext cx="2088777" cy="1694330"/>
          </a:xfrm>
          <a:prstGeom prst="rect">
            <a:avLst/>
          </a:prstGeom>
        </p:spPr>
      </p:pic>
      <p:grpSp>
        <p:nvGrpSpPr>
          <p:cNvPr id="10" name="Group 9"/>
          <p:cNvGrpSpPr/>
          <p:nvPr/>
        </p:nvGrpSpPr>
        <p:grpSpPr>
          <a:xfrm>
            <a:off x="0" y="1524470"/>
            <a:ext cx="9157643" cy="5253700"/>
            <a:chOff x="664783" y="832417"/>
            <a:chExt cx="10219527" cy="5760620"/>
          </a:xfrm>
        </p:grpSpPr>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4783" y="832417"/>
              <a:ext cx="10219527" cy="5760620"/>
            </a:xfrm>
            <a:prstGeom prst="rect">
              <a:avLst/>
            </a:prstGeom>
          </p:spPr>
        </p:pic>
        <p:sp>
          <p:nvSpPr>
            <p:cNvPr id="9" name="Rectangle 8"/>
            <p:cNvSpPr/>
            <p:nvPr/>
          </p:nvSpPr>
          <p:spPr>
            <a:xfrm>
              <a:off x="2920181" y="5619135"/>
              <a:ext cx="2854365" cy="6636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p:cNvSpPr txBox="1"/>
          <p:nvPr/>
        </p:nvSpPr>
        <p:spPr>
          <a:xfrm>
            <a:off x="1818046" y="246585"/>
            <a:ext cx="9365227" cy="1188720"/>
          </a:xfrm>
          <a:prstGeom prst="rect">
            <a:avLst/>
          </a:prstGeom>
          <a:noFill/>
        </p:spPr>
        <p:txBody>
          <a:bodyPr wrap="square" rtlCol="0">
            <a:spAutoFit/>
          </a:bodyPr>
          <a:lstStyle/>
          <a:p>
            <a:pPr algn="ctr"/>
            <a:r>
              <a:rPr lang="es-MX" sz="3600" b="1" i="0" strike="noStrike" cap="none" spc="0" baseline="0" dirty="0">
                <a:solidFill>
                  <a:srgbClr val="000000"/>
                </a:solidFill>
                <a:effectLst/>
                <a:latin typeface="Tahoma"/>
                <a:ea typeface="Tahoma"/>
                <a:cs typeface="Tahoma"/>
              </a:rPr>
              <a:t>Su amigo publica en Internet una foto suya que no le gusta.</a:t>
            </a:r>
          </a:p>
        </p:txBody>
      </p:sp>
      <p:pic>
        <p:nvPicPr>
          <p:cNvPr id="14" name="Picture 13"/>
          <p:cNvPicPr>
            <a:picLocks noChangeAspect="1"/>
          </p:cNvPicPr>
          <p:nvPr/>
        </p:nvPicPr>
        <p:blipFill>
          <a:blip r:embed="rId5">
            <a:extLst>
              <a:ext uri="{28A0092B-C50C-407E-A947-70E740481C1C}">
                <a14:useLocalDpi xmlns:a14="http://schemas.microsoft.com/office/drawing/2010/main" val="0"/>
              </a:ext>
            </a:extLst>
          </a:blip>
          <a:srcRect l="37147" t="37681" r="37800" b="44734"/>
          <a:stretch>
            <a:fillRect/>
          </a:stretch>
        </p:blipFill>
        <p:spPr>
          <a:xfrm>
            <a:off x="10927290" y="202648"/>
            <a:ext cx="1147800" cy="454130"/>
          </a:xfrm>
          <a:prstGeom prst="rect">
            <a:avLst/>
          </a:prstGeom>
        </p:spPr>
      </p:pic>
      <p:sp>
        <p:nvSpPr>
          <p:cNvPr id="15" name="Footer Placeholder 3"/>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a:solidFill>
                  <a:srgbClr val="000000"/>
                </a:solidFill>
                <a:effectLst/>
                <a:latin typeface="Verdana"/>
                <a:ea typeface="Verdana"/>
                <a:cs typeface="Verdana"/>
              </a:rPr>
              <a:t>© 2022 Programa de Servicios de SAFE para Personas con Discapacidades</a:t>
            </a:r>
          </a:p>
        </p:txBody>
      </p:sp>
      <p:pic>
        <p:nvPicPr>
          <p:cNvPr id="12" name="Picture 2" descr="4f9d871a-7f42-41a6-9d44-2b32673f4a0e@namprd16"/>
          <p:cNvPicPr>
            <a:picLocks noChangeAspect="1" noChangeArrowheads="1"/>
          </p:cNvPicPr>
          <p:nvPr/>
        </p:nvPicPr>
        <p:blipFill>
          <a:blip r:embed="rId6">
            <a:extLst>
              <a:ext uri="{28A0092B-C50C-407E-A947-70E740481C1C}">
                <a14:useLocalDpi xmlns:a14="http://schemas.microsoft.com/office/drawing/2010/main" val="0"/>
              </a:ext>
            </a:extLst>
          </a:blip>
          <a:srcRect l="22942" r="19495"/>
          <a:stretch>
            <a:fillRect/>
          </a:stretch>
        </p:blipFill>
        <p:spPr bwMode="auto">
          <a:xfrm>
            <a:off x="5983369" y="1647403"/>
            <a:ext cx="4832255" cy="4722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58986126"/>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rcRect l="4832" t="6144" r="78000" b="69150"/>
          <a:stretch>
            <a:fillRect/>
          </a:stretch>
        </p:blipFill>
        <p:spPr>
          <a:xfrm>
            <a:off x="-14748" y="-14748"/>
            <a:ext cx="2088777" cy="169433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4358" y="1572270"/>
            <a:ext cx="8644461" cy="4872775"/>
          </a:xfrm>
          <a:prstGeom prst="rect">
            <a:avLst/>
          </a:prstGeom>
        </p:spPr>
      </p:pic>
      <p:sp>
        <p:nvSpPr>
          <p:cNvPr id="11" name="TextBox 10"/>
          <p:cNvSpPr txBox="1"/>
          <p:nvPr/>
        </p:nvSpPr>
        <p:spPr>
          <a:xfrm>
            <a:off x="2074029" y="397469"/>
            <a:ext cx="8037534" cy="1200329"/>
          </a:xfrm>
          <a:prstGeom prst="rect">
            <a:avLst/>
          </a:prstGeom>
          <a:noFill/>
        </p:spPr>
        <p:txBody>
          <a:bodyPr wrap="square" rtlCol="0">
            <a:spAutoFit/>
          </a:bodyPr>
          <a:lstStyle/>
          <a:p>
            <a:pPr algn="ctr"/>
            <a:r>
              <a:rPr lang="es-MX" sz="3600" b="1" i="0" strike="noStrike" cap="none" spc="0" baseline="0" dirty="0">
                <a:solidFill>
                  <a:srgbClr val="000000"/>
                </a:solidFill>
                <a:effectLst/>
                <a:latin typeface="Tahoma"/>
                <a:ea typeface="Tahoma"/>
                <a:cs typeface="Tahoma"/>
              </a:rPr>
              <a:t>Su amigo comparte su relato privado.</a:t>
            </a:r>
          </a:p>
        </p:txBody>
      </p:sp>
      <p:pic>
        <p:nvPicPr>
          <p:cNvPr id="12" name="Picture 11"/>
          <p:cNvPicPr>
            <a:picLocks noChangeAspect="1"/>
          </p:cNvPicPr>
          <p:nvPr/>
        </p:nvPicPr>
        <p:blipFill>
          <a:blip r:embed="rId5">
            <a:extLst>
              <a:ext uri="{28A0092B-C50C-407E-A947-70E740481C1C}">
                <a14:useLocalDpi xmlns:a14="http://schemas.microsoft.com/office/drawing/2010/main" val="0"/>
              </a:ext>
            </a:extLst>
          </a:blip>
          <a:srcRect l="37147" t="37681" r="37800" b="44734"/>
          <a:stretch>
            <a:fillRect/>
          </a:stretch>
        </p:blipFill>
        <p:spPr>
          <a:xfrm>
            <a:off x="10927290" y="202648"/>
            <a:ext cx="1147800" cy="454130"/>
          </a:xfrm>
          <a:prstGeom prst="rect">
            <a:avLst/>
          </a:prstGeom>
        </p:spPr>
      </p:pic>
      <p:sp>
        <p:nvSpPr>
          <p:cNvPr id="13" name="Footer Placeholder 3"/>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a:solidFill>
                  <a:srgbClr val="000000"/>
                </a:solidFill>
                <a:effectLst/>
                <a:latin typeface="Verdana"/>
                <a:ea typeface="Verdana"/>
                <a:cs typeface="Verdana"/>
              </a:rPr>
              <a:t>© 2022 Programa de Servicios de SAFE para Personas con Discapacidades</a:t>
            </a:r>
          </a:p>
        </p:txBody>
      </p:sp>
      <p:pic>
        <p:nvPicPr>
          <p:cNvPr id="9" name="Picture 2" descr="4f9d871a-7f42-41a6-9d44-2b32673f4a0e@namprd16"/>
          <p:cNvPicPr>
            <a:picLocks noChangeAspect="1" noChangeArrowheads="1"/>
          </p:cNvPicPr>
          <p:nvPr/>
        </p:nvPicPr>
        <p:blipFill>
          <a:blip r:embed="rId6">
            <a:extLst>
              <a:ext uri="{28A0092B-C50C-407E-A947-70E740481C1C}">
                <a14:useLocalDpi xmlns:a14="http://schemas.microsoft.com/office/drawing/2010/main" val="0"/>
              </a:ext>
            </a:extLst>
          </a:blip>
          <a:srcRect l="22942" r="19495"/>
          <a:stretch>
            <a:fillRect/>
          </a:stretch>
        </p:blipFill>
        <p:spPr bwMode="auto">
          <a:xfrm>
            <a:off x="6721624" y="1497326"/>
            <a:ext cx="4541515" cy="4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71262949"/>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66314" cy="6858000"/>
          </a:xfrm>
          <a:prstGeom prst="rect">
            <a:avLst/>
          </a:prstGeom>
        </p:spPr>
      </p:pic>
      <p:sp>
        <p:nvSpPr>
          <p:cNvPr id="10" name="TextBox 9"/>
          <p:cNvSpPr txBox="1"/>
          <p:nvPr/>
        </p:nvSpPr>
        <p:spPr>
          <a:xfrm>
            <a:off x="9107408" y="1388277"/>
            <a:ext cx="4369548" cy="518160"/>
          </a:xfrm>
          <a:prstGeom prst="rect">
            <a:avLst/>
          </a:prstGeom>
          <a:noFill/>
        </p:spPr>
        <p:txBody>
          <a:bodyPr wrap="square" rtlCol="0">
            <a:spAutoFit/>
          </a:bodyPr>
          <a:lstStyle/>
          <a:p>
            <a:r>
              <a:rPr lang="es-MX" sz="2800" b="0" i="0" strike="noStrike" cap="none" spc="0" baseline="0">
                <a:solidFill>
                  <a:srgbClr val="000000"/>
                </a:solidFill>
                <a:effectLst/>
                <a:latin typeface="Tahoma"/>
                <a:ea typeface="Tahoma"/>
                <a:cs typeface="Tahoma"/>
              </a:rPr>
              <a:t>Elegir</a:t>
            </a:r>
          </a:p>
        </p:txBody>
      </p:sp>
      <p:sp>
        <p:nvSpPr>
          <p:cNvPr id="11" name="TextBox 10"/>
          <p:cNvSpPr txBox="1"/>
          <p:nvPr/>
        </p:nvSpPr>
        <p:spPr>
          <a:xfrm>
            <a:off x="3942842" y="2342561"/>
            <a:ext cx="5639956" cy="518160"/>
          </a:xfrm>
          <a:prstGeom prst="rect">
            <a:avLst/>
          </a:prstGeom>
          <a:noFill/>
        </p:spPr>
        <p:txBody>
          <a:bodyPr wrap="square" rtlCol="0">
            <a:spAutoFit/>
          </a:bodyPr>
          <a:lstStyle/>
          <a:p>
            <a:r>
              <a:rPr lang="es-MX" sz="2800" b="0" i="0" strike="noStrike" cap="none" spc="0" baseline="0">
                <a:solidFill>
                  <a:srgbClr val="000000"/>
                </a:solidFill>
                <a:effectLst/>
                <a:latin typeface="Tahoma"/>
                <a:ea typeface="Tahoma"/>
                <a:cs typeface="Tahoma"/>
              </a:rPr>
              <a:t>Autodefensa</a:t>
            </a:r>
          </a:p>
        </p:txBody>
      </p:sp>
      <p:sp>
        <p:nvSpPr>
          <p:cNvPr id="12" name="TextBox 11"/>
          <p:cNvSpPr txBox="1"/>
          <p:nvPr/>
        </p:nvSpPr>
        <p:spPr>
          <a:xfrm>
            <a:off x="4723126" y="4446436"/>
            <a:ext cx="5030474" cy="523220"/>
          </a:xfrm>
          <a:prstGeom prst="rect">
            <a:avLst/>
          </a:prstGeom>
          <a:noFill/>
        </p:spPr>
        <p:txBody>
          <a:bodyPr wrap="square" rtlCol="0">
            <a:spAutoFit/>
          </a:bodyPr>
          <a:lstStyle/>
          <a:p>
            <a:r>
              <a:rPr lang="es-MX" sz="2800" b="0" i="0" strike="noStrike" cap="none" spc="0" baseline="0" dirty="0">
                <a:solidFill>
                  <a:srgbClr val="000000"/>
                </a:solidFill>
                <a:effectLst/>
                <a:latin typeface="Tahoma"/>
                <a:ea typeface="Tahoma"/>
                <a:cs typeface="Tahoma"/>
              </a:rPr>
              <a:t>Práctica de Declaraciones “yo”</a:t>
            </a:r>
          </a:p>
        </p:txBody>
      </p:sp>
      <p:sp>
        <p:nvSpPr>
          <p:cNvPr id="14" name="TextBox 13"/>
          <p:cNvSpPr txBox="1"/>
          <p:nvPr/>
        </p:nvSpPr>
        <p:spPr>
          <a:xfrm>
            <a:off x="7896611" y="5500165"/>
            <a:ext cx="3745107" cy="944880"/>
          </a:xfrm>
          <a:prstGeom prst="rect">
            <a:avLst/>
          </a:prstGeom>
          <a:noFill/>
        </p:spPr>
        <p:txBody>
          <a:bodyPr wrap="square" rtlCol="0">
            <a:spAutoFit/>
          </a:bodyPr>
          <a:lstStyle/>
          <a:p>
            <a:pPr algn="ctr"/>
            <a:r>
              <a:rPr lang="es-MX" sz="2800" b="0" i="0" strike="noStrike" cap="none" spc="0" baseline="0" dirty="0">
                <a:solidFill>
                  <a:srgbClr val="000000"/>
                </a:solidFill>
                <a:effectLst/>
                <a:latin typeface="Tahoma"/>
                <a:ea typeface="Tahoma"/>
                <a:cs typeface="Tahoma"/>
              </a:rPr>
              <a:t>Video sobre la autodefensa</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rcRect t="46545" r="56428" b="8262"/>
          <a:stretch>
            <a:fillRect/>
          </a:stretch>
        </p:blipFill>
        <p:spPr>
          <a:xfrm>
            <a:off x="6475849" y="902079"/>
            <a:ext cx="2558062" cy="1495617"/>
          </a:xfrm>
          <a:prstGeom prst="rect">
            <a:avLst/>
          </a:prstGeom>
        </p:spPr>
      </p:pic>
      <p:sp>
        <p:nvSpPr>
          <p:cNvPr id="15" name="TextBox 14"/>
          <p:cNvSpPr txBox="1"/>
          <p:nvPr/>
        </p:nvSpPr>
        <p:spPr>
          <a:xfrm>
            <a:off x="4144606" y="3477099"/>
            <a:ext cx="4425587" cy="523220"/>
          </a:xfrm>
          <a:prstGeom prst="rect">
            <a:avLst/>
          </a:prstGeom>
          <a:noFill/>
        </p:spPr>
        <p:txBody>
          <a:bodyPr wrap="square" rtlCol="0">
            <a:spAutoFit/>
          </a:bodyPr>
          <a:lstStyle/>
          <a:p>
            <a:r>
              <a:rPr lang="es-MX" sz="2800" b="0" i="0" strike="noStrike" cap="none" spc="0" baseline="0" dirty="0">
                <a:solidFill>
                  <a:srgbClr val="000000"/>
                </a:solidFill>
                <a:effectLst/>
                <a:latin typeface="Tahoma"/>
                <a:ea typeface="Tahoma"/>
                <a:cs typeface="Tahoma"/>
              </a:rPr>
              <a:t>Descanso para el cerebro</a:t>
            </a:r>
          </a:p>
        </p:txBody>
      </p:sp>
      <p:pic>
        <p:nvPicPr>
          <p:cNvPr id="16" name="Picture 15"/>
          <p:cNvPicPr>
            <a:picLocks noChangeAspect="1"/>
          </p:cNvPicPr>
          <p:nvPr/>
        </p:nvPicPr>
        <p:blipFill>
          <a:blip r:embed="rId5"/>
          <a:stretch>
            <a:fillRect/>
          </a:stretch>
        </p:blipFill>
        <p:spPr>
          <a:xfrm>
            <a:off x="2331241" y="3207185"/>
            <a:ext cx="1813365" cy="1269928"/>
          </a:xfrm>
          <a:prstGeom prst="rect">
            <a:avLst/>
          </a:prstGeom>
        </p:spPr>
      </p:pic>
      <p:pic>
        <p:nvPicPr>
          <p:cNvPr id="20" name="Picture 19"/>
          <p:cNvPicPr>
            <a:picLocks noChangeAspect="1"/>
          </p:cNvPicPr>
          <p:nvPr/>
        </p:nvPicPr>
        <p:blipFill>
          <a:blip r:embed="rId6" cstate="print">
            <a:extLst>
              <a:ext uri="{28A0092B-C50C-407E-A947-70E740481C1C}">
                <a14:useLocalDpi xmlns:a14="http://schemas.microsoft.com/office/drawing/2010/main" val="0"/>
              </a:ext>
            </a:extLst>
          </a:blip>
          <a:srcRect l="16327" t="59738" r="41600" b="9804"/>
          <a:stretch>
            <a:fillRect/>
          </a:stretch>
        </p:blipFill>
        <p:spPr>
          <a:xfrm>
            <a:off x="2579596" y="4471747"/>
            <a:ext cx="2171892" cy="886254"/>
          </a:xfrm>
          <a:prstGeom prst="rect">
            <a:avLst/>
          </a:prstGeom>
        </p:spPr>
      </p:pic>
      <p:pic>
        <p:nvPicPr>
          <p:cNvPr id="21" name="Picture 20"/>
          <p:cNvPicPr>
            <a:picLocks noChangeAspect="1"/>
          </p:cNvPicPr>
          <p:nvPr/>
        </p:nvPicPr>
        <p:blipFill>
          <a:blip r:embed="rId7">
            <a:extLst>
              <a:ext uri="{28A0092B-C50C-407E-A947-70E740481C1C}">
                <a14:useLocalDpi xmlns:a14="http://schemas.microsoft.com/office/drawing/2010/main" val="0"/>
              </a:ext>
            </a:extLst>
          </a:blip>
          <a:srcRect l="27474" r="20555" b="39894"/>
          <a:stretch>
            <a:fillRect/>
          </a:stretch>
        </p:blipFill>
        <p:spPr>
          <a:xfrm>
            <a:off x="6497375" y="5358001"/>
            <a:ext cx="1667417" cy="1087044"/>
          </a:xfrm>
          <a:prstGeom prst="rect">
            <a:avLst/>
          </a:prstGeom>
        </p:spPr>
      </p:pic>
      <p:pic>
        <p:nvPicPr>
          <p:cNvPr id="19" name="Picture 18"/>
          <p:cNvPicPr>
            <a:picLocks noChangeAspect="1"/>
          </p:cNvPicPr>
          <p:nvPr/>
        </p:nvPicPr>
        <p:blipFill>
          <a:blip r:embed="rId8">
            <a:extLst>
              <a:ext uri="{28A0092B-C50C-407E-A947-70E740481C1C}">
                <a14:useLocalDpi xmlns:a14="http://schemas.microsoft.com/office/drawing/2010/main" val="0"/>
              </a:ext>
            </a:extLst>
          </a:blip>
          <a:srcRect l="67315" t="67058" r="20748" b="14772"/>
          <a:stretch>
            <a:fillRect/>
          </a:stretch>
        </p:blipFill>
        <p:spPr>
          <a:xfrm>
            <a:off x="1375335" y="1004046"/>
            <a:ext cx="1452282" cy="1246094"/>
          </a:xfrm>
          <a:prstGeom prst="rect">
            <a:avLst/>
          </a:prstGeom>
        </p:spPr>
      </p:pic>
      <p:pic>
        <p:nvPicPr>
          <p:cNvPr id="23" name="Picture 22"/>
          <p:cNvPicPr>
            <a:picLocks noChangeAspect="1"/>
          </p:cNvPicPr>
          <p:nvPr/>
        </p:nvPicPr>
        <p:blipFill>
          <a:blip r:embed="rId8">
            <a:extLst>
              <a:ext uri="{28A0092B-C50C-407E-A947-70E740481C1C}">
                <a14:useLocalDpi xmlns:a14="http://schemas.microsoft.com/office/drawing/2010/main" val="0"/>
              </a:ext>
            </a:extLst>
          </a:blip>
          <a:srcRect l="67315" t="67058" r="20748" b="14772"/>
          <a:stretch>
            <a:fillRect/>
          </a:stretch>
        </p:blipFill>
        <p:spPr>
          <a:xfrm>
            <a:off x="1377423" y="2058318"/>
            <a:ext cx="1452282" cy="1246094"/>
          </a:xfrm>
          <a:prstGeom prst="rect">
            <a:avLst/>
          </a:prstGeom>
        </p:spPr>
      </p:pic>
      <p:pic>
        <p:nvPicPr>
          <p:cNvPr id="24" name="Picture 23"/>
          <p:cNvPicPr>
            <a:picLocks noChangeAspect="1"/>
          </p:cNvPicPr>
          <p:nvPr/>
        </p:nvPicPr>
        <p:blipFill>
          <a:blip r:embed="rId8">
            <a:extLst>
              <a:ext uri="{28A0092B-C50C-407E-A947-70E740481C1C}">
                <a14:useLocalDpi xmlns:a14="http://schemas.microsoft.com/office/drawing/2010/main" val="0"/>
              </a:ext>
            </a:extLst>
          </a:blip>
          <a:srcRect l="67315" t="67058" r="20748" b="14772"/>
          <a:stretch>
            <a:fillRect/>
          </a:stretch>
        </p:blipFill>
        <p:spPr>
          <a:xfrm>
            <a:off x="1402475" y="3110502"/>
            <a:ext cx="1452282" cy="1246094"/>
          </a:xfrm>
          <a:prstGeom prst="rect">
            <a:avLst/>
          </a:prstGeom>
        </p:spPr>
      </p:pic>
      <p:pic>
        <p:nvPicPr>
          <p:cNvPr id="25" name="Picture 24"/>
          <p:cNvPicPr>
            <a:picLocks noChangeAspect="1"/>
          </p:cNvPicPr>
          <p:nvPr/>
        </p:nvPicPr>
        <p:blipFill>
          <a:blip r:embed="rId8">
            <a:extLst>
              <a:ext uri="{28A0092B-C50C-407E-A947-70E740481C1C}">
                <a14:useLocalDpi xmlns:a14="http://schemas.microsoft.com/office/drawing/2010/main" val="0"/>
              </a:ext>
            </a:extLst>
          </a:blip>
          <a:srcRect l="67315" t="67058" r="20748" b="14772"/>
          <a:stretch>
            <a:fillRect/>
          </a:stretch>
        </p:blipFill>
        <p:spPr>
          <a:xfrm>
            <a:off x="1442141" y="4177300"/>
            <a:ext cx="1452282" cy="1246094"/>
          </a:xfrm>
          <a:prstGeom prst="rect">
            <a:avLst/>
          </a:prstGeom>
        </p:spPr>
      </p:pic>
      <p:pic>
        <p:nvPicPr>
          <p:cNvPr id="27" name="Picture 26"/>
          <p:cNvPicPr>
            <a:picLocks noChangeAspect="1"/>
          </p:cNvPicPr>
          <p:nvPr/>
        </p:nvPicPr>
        <p:blipFill>
          <a:blip r:embed="rId9">
            <a:extLst>
              <a:ext uri="{28A0092B-C50C-407E-A947-70E740481C1C}">
                <a14:useLocalDpi xmlns:a14="http://schemas.microsoft.com/office/drawing/2010/main" val="0"/>
              </a:ext>
            </a:extLst>
          </a:blip>
          <a:srcRect l="37147" t="37681" r="37800" b="44734"/>
          <a:stretch>
            <a:fillRect/>
          </a:stretch>
        </p:blipFill>
        <p:spPr>
          <a:xfrm>
            <a:off x="10927290" y="202648"/>
            <a:ext cx="1147800" cy="454130"/>
          </a:xfrm>
          <a:prstGeom prst="rect">
            <a:avLst/>
          </a:prstGeom>
        </p:spPr>
      </p:pic>
      <p:sp>
        <p:nvSpPr>
          <p:cNvPr id="28" name="Footer Placeholder 3"/>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a:solidFill>
                  <a:srgbClr val="000000"/>
                </a:solidFill>
                <a:effectLst/>
                <a:latin typeface="Verdana"/>
                <a:ea typeface="Verdana"/>
                <a:cs typeface="Verdana"/>
              </a:rPr>
              <a:t>© 2022 Programa de Servicios de SAFE para Personas con Discapacidades</a:t>
            </a:r>
          </a:p>
        </p:txBody>
      </p:sp>
      <p:pic>
        <p:nvPicPr>
          <p:cNvPr id="26" name="Picture 2" descr="4f9d871a-7f42-41a6-9d44-2b32673f4a0e@namprd16"/>
          <p:cNvPicPr>
            <a:picLocks noChangeAspect="1" noChangeArrowheads="1"/>
          </p:cNvPicPr>
          <p:nvPr/>
        </p:nvPicPr>
        <p:blipFill>
          <a:blip r:embed="rId10">
            <a:extLst>
              <a:ext uri="{28A0092B-C50C-407E-A947-70E740481C1C}">
                <a14:useLocalDpi xmlns:a14="http://schemas.microsoft.com/office/drawing/2010/main" val="0"/>
              </a:ext>
            </a:extLst>
          </a:blip>
          <a:srcRect l="24045" r="20036"/>
          <a:stretch>
            <a:fillRect/>
          </a:stretch>
        </p:blipFill>
        <p:spPr bwMode="auto">
          <a:xfrm>
            <a:off x="2541875" y="1871718"/>
            <a:ext cx="1327470" cy="1335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2" descr="4f9d871a-7f42-41a6-9d44-2b32673f4a0e@namprd16"/>
          <p:cNvPicPr>
            <a:picLocks noChangeAspect="1" noChangeArrowheads="1"/>
          </p:cNvPicPr>
          <p:nvPr/>
        </p:nvPicPr>
        <p:blipFill>
          <a:blip r:embed="rId11">
            <a:extLst>
              <a:ext uri="{28A0092B-C50C-407E-A947-70E740481C1C}">
                <a14:useLocalDpi xmlns:a14="http://schemas.microsoft.com/office/drawing/2010/main" val="0"/>
              </a:ext>
            </a:extLst>
          </a:blip>
          <a:srcRect l="24045" r="20036"/>
          <a:stretch>
            <a:fillRect/>
          </a:stretch>
        </p:blipFill>
        <p:spPr bwMode="auto">
          <a:xfrm>
            <a:off x="6868107" y="5481197"/>
            <a:ext cx="925952" cy="931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 name="Group 29"/>
          <p:cNvGrpSpPr/>
          <p:nvPr/>
        </p:nvGrpSpPr>
        <p:grpSpPr>
          <a:xfrm>
            <a:off x="1877215" y="274635"/>
            <a:ext cx="4598633" cy="640080"/>
            <a:chOff x="2143432" y="259759"/>
            <a:chExt cx="3627812" cy="640080"/>
          </a:xfrm>
        </p:grpSpPr>
        <p:sp>
          <p:nvSpPr>
            <p:cNvPr id="31" name="Rectangle 30"/>
            <p:cNvSpPr/>
            <p:nvPr/>
          </p:nvSpPr>
          <p:spPr>
            <a:xfrm>
              <a:off x="2143433" y="287468"/>
              <a:ext cx="3490452" cy="5423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2143432" y="259759"/>
              <a:ext cx="3627812" cy="640080"/>
            </a:xfrm>
            <a:prstGeom prst="rect">
              <a:avLst/>
            </a:prstGeom>
            <a:noFill/>
          </p:spPr>
          <p:txBody>
            <a:bodyPr wrap="square" rtlCol="0">
              <a:spAutoFit/>
            </a:bodyPr>
            <a:lstStyle/>
            <a:p>
              <a:r>
                <a:rPr lang="es-MX" sz="3600" b="0" i="0" strike="noStrike" cap="none" spc="0" baseline="0" dirty="0">
                  <a:solidFill>
                    <a:srgbClr val="000000"/>
                  </a:solidFill>
                  <a:effectLst/>
                  <a:latin typeface="Marvin Round" panose="02000000000000000000" pitchFamily="2" charset="0"/>
                  <a:ea typeface="Open Sans Extrabold"/>
                  <a:cs typeface="Open Sans Extrabold"/>
                </a:rPr>
                <a:t>La clase de hoy</a:t>
              </a:r>
            </a:p>
          </p:txBody>
        </p:sp>
      </p:grpSp>
    </p:spTree>
    <p:extLst>
      <p:ext uri="{BB962C8B-B14F-4D97-AF65-F5344CB8AC3E}">
        <p14:creationId xmlns:p14="http://schemas.microsoft.com/office/powerpoint/2010/main" val="1268602489"/>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25956" y="463826"/>
              <a:ext cx="9603747" cy="5413513"/>
            </a:xfrm>
            <a:prstGeom prst="rect">
              <a:avLst/>
            </a:prstGeom>
          </p:spPr>
        </p:pic>
      </p:grpSp>
      <p:pic>
        <p:nvPicPr>
          <p:cNvPr id="8" name="Picture 7"/>
          <p:cNvPicPr>
            <a:picLocks noChangeAspect="1"/>
          </p:cNvPicPr>
          <p:nvPr/>
        </p:nvPicPr>
        <p:blipFill>
          <a:blip r:embed="rId5">
            <a:extLst>
              <a:ext uri="{28A0092B-C50C-407E-A947-70E740481C1C}">
                <a14:useLocalDpi xmlns:a14="http://schemas.microsoft.com/office/drawing/2010/main" val="0"/>
              </a:ext>
            </a:extLst>
          </a:blip>
          <a:srcRect l="37147" t="37681" r="37800" b="44734"/>
          <a:stretch>
            <a:fillRect/>
          </a:stretch>
        </p:blipFill>
        <p:spPr>
          <a:xfrm>
            <a:off x="10927290" y="202648"/>
            <a:ext cx="1147800" cy="454130"/>
          </a:xfrm>
          <a:prstGeom prst="rect">
            <a:avLst/>
          </a:prstGeom>
        </p:spPr>
      </p:pic>
      <p:sp>
        <p:nvSpPr>
          <p:cNvPr id="9" name="Footer Placeholder 3"/>
          <p:cNvSpPr txBox="1"/>
          <p:nvPr/>
        </p:nvSpPr>
        <p:spPr>
          <a:xfrm>
            <a:off x="8967435" y="6422120"/>
            <a:ext cx="3224565" cy="299809"/>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a:solidFill>
                  <a:srgbClr val="000000"/>
                </a:solidFill>
                <a:effectLst/>
                <a:latin typeface="Verdana"/>
                <a:ea typeface="Verdana"/>
                <a:cs typeface="Verdana"/>
              </a:rPr>
              <a:t>© 2021 Programa de Servicios para Personas con Discapacidades de SAFE</a:t>
            </a:r>
          </a:p>
        </p:txBody>
      </p:sp>
      <p:grpSp>
        <p:nvGrpSpPr>
          <p:cNvPr id="7" name="Group 6"/>
          <p:cNvGrpSpPr/>
          <p:nvPr/>
        </p:nvGrpSpPr>
        <p:grpSpPr>
          <a:xfrm>
            <a:off x="0" y="0"/>
            <a:ext cx="12192001" cy="6858000"/>
            <a:chOff x="0" y="0"/>
            <a:chExt cx="12192001" cy="6858000"/>
          </a:xfrm>
        </p:grpSpPr>
        <p:grpSp>
          <p:nvGrpSpPr>
            <p:cNvPr id="10" name="Group 9"/>
            <p:cNvGrpSpPr/>
            <p:nvPr/>
          </p:nvGrpSpPr>
          <p:grpSpPr>
            <a:xfrm>
              <a:off x="0" y="0"/>
              <a:ext cx="12192000" cy="6858000"/>
              <a:chOff x="0" y="0"/>
              <a:chExt cx="12192000" cy="6858000"/>
            </a:xfrm>
          </p:grpSpPr>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25956" y="463826"/>
                <a:ext cx="9603747" cy="5413513"/>
              </a:xfrm>
              <a:prstGeom prst="rect">
                <a:avLst/>
              </a:prstGeom>
            </p:spPr>
          </p:pic>
        </p:grpSp>
        <p:sp>
          <p:nvSpPr>
            <p:cNvPr id="11" name="Footer Placeholder 3"/>
            <p:cNvSpPr txBox="1"/>
            <p:nvPr/>
          </p:nvSpPr>
          <p:spPr>
            <a:xfrm>
              <a:off x="8404699" y="6478621"/>
              <a:ext cx="3787302" cy="379379"/>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1000" b="1" i="0" strike="noStrike" cap="all" spc="0" baseline="0">
                  <a:solidFill>
                    <a:srgbClr val="000000"/>
                  </a:solidFill>
                  <a:effectLst/>
                  <a:latin typeface="Verdana"/>
                  <a:ea typeface="Verdana"/>
                  <a:cs typeface="Verdana"/>
                </a:rPr>
                <a:t>© 2021 Programa de Servicios para Personas con Discapacidades de SAFE</a:t>
              </a:r>
            </a:p>
          </p:txBody>
        </p:sp>
        <p:pic>
          <p:nvPicPr>
            <p:cNvPr id="12" name="Picture 11"/>
            <p:cNvPicPr>
              <a:picLocks noChangeAspect="1"/>
            </p:cNvPicPr>
            <p:nvPr/>
          </p:nvPicPr>
          <p:blipFill>
            <a:blip r:embed="rId5">
              <a:extLst>
                <a:ext uri="{28A0092B-C50C-407E-A947-70E740481C1C}">
                  <a14:useLocalDpi xmlns:a14="http://schemas.microsoft.com/office/drawing/2010/main" val="0"/>
                </a:ext>
              </a:extLst>
            </a:blip>
            <a:srcRect l="37147" t="37681" r="37800" b="44734"/>
            <a:stretch>
              <a:fillRect/>
            </a:stretch>
          </p:blipFill>
          <p:spPr>
            <a:xfrm>
              <a:off x="10927290" y="202648"/>
              <a:ext cx="1147800" cy="454130"/>
            </a:xfrm>
            <a:prstGeom prst="rect">
              <a:avLst/>
            </a:prstGeom>
          </p:spPr>
        </p:pic>
        <p:grpSp>
          <p:nvGrpSpPr>
            <p:cNvPr id="13" name="Group 12"/>
            <p:cNvGrpSpPr/>
            <p:nvPr/>
          </p:nvGrpSpPr>
          <p:grpSpPr>
            <a:xfrm>
              <a:off x="2288749" y="356242"/>
              <a:ext cx="6286133" cy="2257025"/>
              <a:chOff x="2288749" y="356242"/>
              <a:chExt cx="6286133" cy="2257025"/>
            </a:xfrm>
          </p:grpSpPr>
          <p:sp>
            <p:nvSpPr>
              <p:cNvPr id="15" name="Oval 14"/>
              <p:cNvSpPr/>
              <p:nvPr/>
            </p:nvSpPr>
            <p:spPr>
              <a:xfrm>
                <a:off x="5910092" y="1793283"/>
                <a:ext cx="688258" cy="43507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7224242" y="1571101"/>
                <a:ext cx="1180457" cy="98071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7054224" y="1769674"/>
                <a:ext cx="1520658" cy="640080"/>
              </a:xfrm>
              <a:prstGeom prst="rect">
                <a:avLst/>
              </a:prstGeom>
              <a:noFill/>
            </p:spPr>
            <p:txBody>
              <a:bodyPr wrap="square" rtlCol="0">
                <a:spAutoFit/>
              </a:bodyPr>
              <a:lstStyle/>
              <a:p>
                <a:pPr algn="ctr"/>
                <a:r>
                  <a:rPr lang="es-MX" sz="1200" b="0" i="0" strike="noStrike" cap="none" spc="0" baseline="0">
                    <a:solidFill>
                      <a:srgbClr val="000000"/>
                    </a:solidFill>
                    <a:effectLst/>
                    <a:latin typeface="Tahoma"/>
                    <a:ea typeface="Tahoma"/>
                    <a:cs typeface="Tahoma"/>
                  </a:rPr>
                  <a:t>¿Podemos hablar después de la clase?</a:t>
                </a:r>
              </a:p>
            </p:txBody>
          </p:sp>
          <p:sp>
            <p:nvSpPr>
              <p:cNvPr id="18" name="TextBox 17"/>
              <p:cNvSpPr txBox="1"/>
              <p:nvPr/>
            </p:nvSpPr>
            <p:spPr>
              <a:xfrm>
                <a:off x="5605292" y="1876791"/>
                <a:ext cx="1297858" cy="365760"/>
              </a:xfrm>
              <a:prstGeom prst="rect">
                <a:avLst/>
              </a:prstGeom>
              <a:noFill/>
            </p:spPr>
            <p:txBody>
              <a:bodyPr wrap="square" rtlCol="0">
                <a:spAutoFit/>
              </a:bodyPr>
              <a:lstStyle/>
              <a:p>
                <a:pPr algn="ctr"/>
                <a:r>
                  <a:rPr lang="es-MX" sz="1800" b="0" i="0" strike="noStrike" cap="none" spc="0" baseline="0">
                    <a:solidFill>
                      <a:srgbClr val="000000"/>
                    </a:solidFill>
                    <a:effectLst/>
                    <a:latin typeface="Tahoma"/>
                    <a:ea typeface="Tahoma"/>
                    <a:cs typeface="Tahoma"/>
                  </a:rPr>
                  <a:t>¡Sí!</a:t>
                </a:r>
              </a:p>
            </p:txBody>
          </p:sp>
          <p:grpSp>
            <p:nvGrpSpPr>
              <p:cNvPr id="19" name="Group 18"/>
              <p:cNvGrpSpPr/>
              <p:nvPr/>
            </p:nvGrpSpPr>
            <p:grpSpPr>
              <a:xfrm>
                <a:off x="2482050" y="356242"/>
                <a:ext cx="6092830" cy="661222"/>
                <a:chOff x="2038214" y="287468"/>
                <a:chExt cx="5589030" cy="661222"/>
              </a:xfrm>
            </p:grpSpPr>
            <p:sp>
              <p:nvSpPr>
                <p:cNvPr id="22" name="Rectangle 21"/>
                <p:cNvSpPr/>
                <p:nvPr/>
              </p:nvSpPr>
              <p:spPr>
                <a:xfrm>
                  <a:off x="2143433" y="287468"/>
                  <a:ext cx="3490452" cy="5423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2038214" y="302359"/>
                  <a:ext cx="5589030" cy="646331"/>
                </a:xfrm>
                <a:prstGeom prst="rect">
                  <a:avLst/>
                </a:prstGeom>
                <a:noFill/>
              </p:spPr>
              <p:txBody>
                <a:bodyPr wrap="square" rtlCol="0">
                  <a:spAutoFit/>
                </a:bodyPr>
                <a:lstStyle/>
                <a:p>
                  <a:r>
                    <a:rPr lang="es-MX" sz="3600" b="0" i="0" strike="noStrike" cap="none" spc="0" baseline="0" dirty="0">
                      <a:solidFill>
                        <a:srgbClr val="000000"/>
                      </a:solidFill>
                      <a:effectLst/>
                      <a:latin typeface="Marvin Round" panose="02000000000000000000" pitchFamily="2" charset="0"/>
                      <a:ea typeface="Open Sans Extrabold"/>
                      <a:cs typeface="Open Sans Extrabold"/>
                    </a:rPr>
                    <a:t>¿Alguna pregunta?</a:t>
                  </a:r>
                </a:p>
              </p:txBody>
            </p:sp>
          </p:grpSp>
          <p:sp>
            <p:nvSpPr>
              <p:cNvPr id="20" name="Oval 19"/>
              <p:cNvSpPr/>
              <p:nvPr/>
            </p:nvSpPr>
            <p:spPr>
              <a:xfrm>
                <a:off x="2384481" y="1581735"/>
                <a:ext cx="1145528" cy="10315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rot="20117668">
                <a:off x="2288749" y="1776844"/>
                <a:ext cx="1376516" cy="640080"/>
              </a:xfrm>
              <a:prstGeom prst="rect">
                <a:avLst/>
              </a:prstGeom>
              <a:noFill/>
            </p:spPr>
            <p:txBody>
              <a:bodyPr wrap="square" rtlCol="0">
                <a:spAutoFit/>
              </a:bodyPr>
              <a:lstStyle/>
              <a:p>
                <a:pPr algn="ctr"/>
                <a:r>
                  <a:rPr lang="es-MX" sz="1800" b="0" i="0" strike="noStrike" cap="none" spc="0" baseline="0">
                    <a:solidFill>
                      <a:srgbClr val="000000"/>
                    </a:solidFill>
                    <a:effectLst/>
                    <a:latin typeface="Tahoma"/>
                    <a:ea typeface="Tahoma"/>
                    <a:cs typeface="Tahoma"/>
                  </a:rPr>
                  <a:t>Tengo una pregunta</a:t>
                </a:r>
                <a:endParaRPr lang="en-US">
                  <a:latin typeface="Tahoma" panose="020B0604030504040204" pitchFamily="34" charset="0"/>
                  <a:ea typeface="Tahoma" panose="020B0604030504040204" pitchFamily="34" charset="0"/>
                  <a:cs typeface="Tahoma" panose="020B0604030504040204" pitchFamily="34" charset="0"/>
                </a:endParaRPr>
              </a:p>
            </p:txBody>
          </p:sp>
        </p:grpSp>
        <p:sp>
          <p:nvSpPr>
            <p:cNvPr id="14" name="Rectangle 13"/>
            <p:cNvSpPr/>
            <p:nvPr/>
          </p:nvSpPr>
          <p:spPr>
            <a:xfrm>
              <a:off x="9494874" y="2246123"/>
              <a:ext cx="893876" cy="4348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937297406"/>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1353126" y="2076837"/>
            <a:ext cx="9485747" cy="646331"/>
          </a:xfrm>
          <a:prstGeom prst="rect">
            <a:avLst/>
          </a:prstGeom>
          <a:noFill/>
          <a:ln w="57150">
            <a:solidFill>
              <a:schemeClr val="tx1"/>
            </a:solidFill>
          </a:ln>
        </p:spPr>
        <p:txBody>
          <a:bodyPr wrap="square" rtlCol="0">
            <a:spAutoFit/>
          </a:bodyPr>
          <a:lstStyle/>
          <a:p>
            <a:pPr algn="ctr"/>
            <a:r>
              <a:rPr lang="es-MX" sz="3600" b="0" i="0" strike="noStrike" cap="none" spc="0" baseline="0" dirty="0">
                <a:solidFill>
                  <a:srgbClr val="000000"/>
                </a:solidFill>
                <a:effectLst/>
                <a:latin typeface="Tahoma"/>
                <a:ea typeface="Tahoma"/>
                <a:cs typeface="Tahoma"/>
              </a:rPr>
              <a:t>¿</a:t>
            </a:r>
            <a:r>
              <a:rPr lang="es-MX" sz="3600" dirty="0">
                <a:solidFill>
                  <a:srgbClr val="000000"/>
                </a:solidFill>
                <a:latin typeface="Tahoma"/>
                <a:ea typeface="Tahoma"/>
                <a:cs typeface="Tahoma"/>
              </a:rPr>
              <a:t>Habla</a:t>
            </a:r>
            <a:r>
              <a:rPr lang="es-MX" sz="3600" b="0" i="0" strike="noStrike" cap="none" spc="0" baseline="0" dirty="0">
                <a:solidFill>
                  <a:srgbClr val="000000"/>
                </a:solidFill>
                <a:effectLst/>
                <a:latin typeface="Tahoma"/>
                <a:ea typeface="Tahoma"/>
                <a:cs typeface="Tahoma"/>
              </a:rPr>
              <a:t>n los </a:t>
            </a:r>
            <a:r>
              <a:rPr lang="es-MX" sz="3600" b="0" i="0" strike="noStrike" cap="none" spc="0" baseline="0" dirty="0" err="1">
                <a:solidFill>
                  <a:srgbClr val="000000"/>
                </a:solidFill>
                <a:effectLst/>
                <a:latin typeface="Tahoma"/>
                <a:ea typeface="Tahoma"/>
                <a:cs typeface="Tahoma"/>
              </a:rPr>
              <a:t>autodefensores</a:t>
            </a:r>
            <a:r>
              <a:rPr lang="es-MX" sz="3600" b="0" i="0" strike="noStrike" cap="none" spc="0" baseline="0" dirty="0">
                <a:solidFill>
                  <a:srgbClr val="000000"/>
                </a:solidFill>
                <a:effectLst/>
                <a:latin typeface="Tahoma"/>
                <a:ea typeface="Tahoma"/>
                <a:cs typeface="Tahoma"/>
              </a:rPr>
              <a:t> por sí mismos?</a:t>
            </a:r>
          </a:p>
        </p:txBody>
      </p:sp>
      <p:grpSp>
        <p:nvGrpSpPr>
          <p:cNvPr id="4" name="Group 3"/>
          <p:cNvGrpSpPr/>
          <p:nvPr/>
        </p:nvGrpSpPr>
        <p:grpSpPr>
          <a:xfrm>
            <a:off x="1836954" y="3467694"/>
            <a:ext cx="8518092" cy="1655058"/>
            <a:chOff x="1842052" y="5120120"/>
            <a:chExt cx="8518092" cy="1655058"/>
          </a:xfrm>
        </p:grpSpPr>
        <p:sp>
          <p:nvSpPr>
            <p:cNvPr id="7" name="Rectangle 6"/>
            <p:cNvSpPr/>
            <p:nvPr/>
          </p:nvSpPr>
          <p:spPr>
            <a:xfrm>
              <a:off x="1842052" y="5120120"/>
              <a:ext cx="3564835" cy="1641137"/>
            </a:xfrm>
            <a:prstGeom prst="rect">
              <a:avLst/>
            </a:prstGeom>
            <a:solidFill>
              <a:srgbClr val="00B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795309" y="5134041"/>
              <a:ext cx="3564835" cy="1641137"/>
            </a:xfrm>
            <a:prstGeom prst="rect">
              <a:avLst/>
            </a:prstGeom>
            <a:solidFill>
              <a:srgbClr val="FF5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rcRect t="4183" r="67947" b="43399"/>
            <a:stretch>
              <a:fillRect/>
            </a:stretch>
          </p:blipFill>
          <p:spPr>
            <a:xfrm>
              <a:off x="1973414" y="5120120"/>
              <a:ext cx="1780286" cy="1641137"/>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rcRect l="69863" t="8889" r="3242" b="38562"/>
            <a:stretch>
              <a:fillRect/>
            </a:stretch>
          </p:blipFill>
          <p:spPr>
            <a:xfrm>
              <a:off x="6977036" y="5131623"/>
              <a:ext cx="1492283" cy="1643555"/>
            </a:xfrm>
            <a:prstGeom prst="rect">
              <a:avLst/>
            </a:prstGeom>
          </p:spPr>
        </p:pic>
        <p:sp>
          <p:nvSpPr>
            <p:cNvPr id="11" name="Title 1"/>
            <p:cNvSpPr txBox="1"/>
            <p:nvPr/>
          </p:nvSpPr>
          <p:spPr>
            <a:xfrm>
              <a:off x="3709847" y="5463622"/>
              <a:ext cx="1530756" cy="1097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5400" b="1" i="0" strike="noStrike" cap="none" spc="0" baseline="0">
                  <a:solidFill>
                    <a:srgbClr val="000000"/>
                  </a:solidFill>
                  <a:effectLst/>
                  <a:latin typeface="Tahoma"/>
                  <a:ea typeface="Tahoma"/>
                  <a:cs typeface="Tahoma"/>
                </a:rPr>
                <a:t>SÍ</a:t>
              </a:r>
            </a:p>
          </p:txBody>
        </p:sp>
        <p:sp>
          <p:nvSpPr>
            <p:cNvPr id="12" name="Title 1"/>
            <p:cNvSpPr txBox="1"/>
            <p:nvPr/>
          </p:nvSpPr>
          <p:spPr>
            <a:xfrm>
              <a:off x="8578187" y="5463622"/>
              <a:ext cx="1530756" cy="1097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5400" b="1" i="0" strike="noStrike" cap="none" spc="0" baseline="0">
                  <a:solidFill>
                    <a:srgbClr val="000000"/>
                  </a:solidFill>
                  <a:effectLst/>
                  <a:latin typeface="Tahoma"/>
                  <a:ea typeface="Tahoma"/>
                  <a:cs typeface="Tahoma"/>
                </a:rPr>
                <a:t>NO</a:t>
              </a:r>
            </a:p>
          </p:txBody>
        </p:sp>
      </p:grpSp>
      <p:pic>
        <p:nvPicPr>
          <p:cNvPr id="15" name="Picture 14"/>
          <p:cNvPicPr>
            <a:picLocks noChangeAspect="1"/>
          </p:cNvPicPr>
          <p:nvPr/>
        </p:nvPicPr>
        <p:blipFill>
          <a:blip r:embed="rId6">
            <a:extLst>
              <a:ext uri="{28A0092B-C50C-407E-A947-70E740481C1C}">
                <a14:useLocalDpi xmlns:a14="http://schemas.microsoft.com/office/drawing/2010/main" val="0"/>
              </a:ext>
            </a:extLst>
          </a:blip>
          <a:srcRect l="37147" t="37681" r="37800" b="44734"/>
          <a:stretch>
            <a:fillRect/>
          </a:stretch>
        </p:blipFill>
        <p:spPr>
          <a:xfrm>
            <a:off x="10927290" y="202648"/>
            <a:ext cx="1147800" cy="454130"/>
          </a:xfrm>
          <a:prstGeom prst="rect">
            <a:avLst/>
          </a:prstGeom>
        </p:spPr>
      </p:pic>
      <p:sp>
        <p:nvSpPr>
          <p:cNvPr id="16" name="Footer Placeholder 3"/>
          <p:cNvSpPr txBox="1"/>
          <p:nvPr/>
        </p:nvSpPr>
        <p:spPr>
          <a:xfrm>
            <a:off x="8967435" y="6422120"/>
            <a:ext cx="3224565" cy="299809"/>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a:solidFill>
                  <a:srgbClr val="000000"/>
                </a:solidFill>
                <a:effectLst/>
                <a:latin typeface="Verdana"/>
                <a:ea typeface="Verdana"/>
                <a:cs typeface="Verdana"/>
              </a:rPr>
              <a:t>© 2021 Programa de Servicios para Personas con Discapacidades de SAFE</a:t>
            </a:r>
          </a:p>
        </p:txBody>
      </p:sp>
      <p:grpSp>
        <p:nvGrpSpPr>
          <p:cNvPr id="13" name="Group 12"/>
          <p:cNvGrpSpPr/>
          <p:nvPr/>
        </p:nvGrpSpPr>
        <p:grpSpPr>
          <a:xfrm>
            <a:off x="2003376" y="127392"/>
            <a:ext cx="4786835" cy="646331"/>
            <a:chOff x="2143433" y="259759"/>
            <a:chExt cx="4786835" cy="646331"/>
          </a:xfrm>
        </p:grpSpPr>
        <p:sp>
          <p:nvSpPr>
            <p:cNvPr id="14" name="Rectangle 13"/>
            <p:cNvSpPr/>
            <p:nvPr/>
          </p:nvSpPr>
          <p:spPr>
            <a:xfrm>
              <a:off x="2143433" y="287468"/>
              <a:ext cx="3490452" cy="5423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2256085" y="259759"/>
              <a:ext cx="4674183" cy="646331"/>
            </a:xfrm>
            <a:prstGeom prst="rect">
              <a:avLst/>
            </a:prstGeom>
            <a:noFill/>
          </p:spPr>
          <p:txBody>
            <a:bodyPr wrap="square" rtlCol="0">
              <a:spAutoFit/>
            </a:bodyPr>
            <a:lstStyle/>
            <a:p>
              <a:r>
                <a:rPr lang="es-MX" sz="3600" b="0" i="0" strike="noStrike" cap="none" spc="0" baseline="0" dirty="0">
                  <a:solidFill>
                    <a:srgbClr val="000000"/>
                  </a:solidFill>
                  <a:effectLst/>
                  <a:latin typeface="Marvin Round" panose="02000000000000000000" pitchFamily="2" charset="0"/>
                  <a:ea typeface="Open Sans Extrabold"/>
                  <a:cs typeface="Open Sans Extrabold"/>
                </a:rPr>
                <a:t>Boleto de salida</a:t>
              </a:r>
              <a:endParaRPr lang="en-US" sz="3600" dirty="0">
                <a:latin typeface="Marvin Round" panose="02000000000000000000" pitchFamily="2" charset="0"/>
                <a:ea typeface="Open Sans Extrabold" panose="020B0906030804020204" pitchFamily="34" charset="0"/>
                <a:cs typeface="Open Sans Extrabold" panose="020B0906030804020204" pitchFamily="34" charset="0"/>
              </a:endParaRPr>
            </a:p>
          </p:txBody>
        </p:sp>
      </p:grpSp>
    </p:spTree>
    <p:extLst>
      <p:ext uri="{BB962C8B-B14F-4D97-AF65-F5344CB8AC3E}">
        <p14:creationId xmlns:p14="http://schemas.microsoft.com/office/powerpoint/2010/main" val="2105147411"/>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8156"/>
            <a:ext cx="12173259" cy="6858000"/>
          </a:xfrm>
          <a:prstGeom prst="rect">
            <a:avLst/>
          </a:prstGeom>
        </p:spPr>
      </p:pic>
      <p:grpSp>
        <p:nvGrpSpPr>
          <p:cNvPr id="35" name="Group 34"/>
          <p:cNvGrpSpPr/>
          <p:nvPr/>
        </p:nvGrpSpPr>
        <p:grpSpPr>
          <a:xfrm>
            <a:off x="22860" y="3334700"/>
            <a:ext cx="1580866" cy="1831271"/>
            <a:chOff x="22860" y="3128960"/>
            <a:chExt cx="1580866" cy="1831271"/>
          </a:xfrm>
        </p:grpSpPr>
        <p:sp>
          <p:nvSpPr>
            <p:cNvPr id="17" name="TextBox 16"/>
            <p:cNvSpPr txBox="1"/>
            <p:nvPr/>
          </p:nvSpPr>
          <p:spPr>
            <a:xfrm>
              <a:off x="22860" y="3128960"/>
              <a:ext cx="1580866" cy="1831271"/>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endParaRPr lang="en-US" dirty="0"/>
            </a:p>
            <a:p>
              <a:pPr algn="ctr">
                <a:spcBef>
                  <a:spcPts val="600"/>
                </a:spcBef>
              </a:pPr>
              <a:r>
                <a:rPr lang="es-MX" b="1" dirty="0">
                  <a:latin typeface="Tahoma" panose="020B0604030504040204" pitchFamily="34" charset="0"/>
                  <a:ea typeface="Tahoma" panose="020B0604030504040204" pitchFamily="34" charset="0"/>
                  <a:cs typeface="Tahoma" panose="020B0604030504040204" pitchFamily="34" charset="0"/>
                </a:rPr>
                <a:t>Yo </a:t>
              </a:r>
              <a:r>
                <a:rPr lang="es-MX" b="1" dirty="0">
                  <a:solidFill>
                    <a:srgbClr val="000000"/>
                  </a:solidFill>
                  <a:latin typeface="Tahoma"/>
                  <a:ea typeface="Tahoma"/>
                  <a:cs typeface="Tahoma"/>
                </a:rPr>
                <a:t>ne</a:t>
              </a:r>
              <a:r>
                <a:rPr lang="es-MX" sz="1800" b="1" i="0" strike="noStrike" cap="none" spc="0" baseline="0" dirty="0">
                  <a:solidFill>
                    <a:srgbClr val="000000"/>
                  </a:solidFill>
                  <a:effectLst/>
                  <a:latin typeface="Tahoma"/>
                  <a:ea typeface="Tahoma"/>
                  <a:cs typeface="Tahoma"/>
                </a:rPr>
                <a:t>cesito ayuda</a:t>
              </a: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617" y="3283142"/>
              <a:ext cx="1391510" cy="1186668"/>
            </a:xfrm>
            <a:prstGeom prst="rect">
              <a:avLst/>
            </a:prstGeom>
          </p:spPr>
        </p:pic>
      </p:grpSp>
      <p:grpSp>
        <p:nvGrpSpPr>
          <p:cNvPr id="38" name="Group 37"/>
          <p:cNvGrpSpPr/>
          <p:nvPr/>
        </p:nvGrpSpPr>
        <p:grpSpPr>
          <a:xfrm>
            <a:off x="22860" y="2037955"/>
            <a:ext cx="1579013" cy="1288137"/>
            <a:chOff x="22860" y="1832215"/>
            <a:chExt cx="1579013" cy="1288137"/>
          </a:xfrm>
        </p:grpSpPr>
        <p:sp>
          <p:nvSpPr>
            <p:cNvPr id="14" name="TextBox 13"/>
            <p:cNvSpPr txBox="1"/>
            <p:nvPr/>
          </p:nvSpPr>
          <p:spPr>
            <a:xfrm>
              <a:off x="22860" y="1843079"/>
              <a:ext cx="1579013" cy="1264920"/>
            </a:xfrm>
            <a:prstGeom prst="rect">
              <a:avLst/>
            </a:prstGeom>
            <a:solidFill>
              <a:schemeClr val="bg1"/>
            </a:solidFill>
            <a:ln>
              <a:solidFill>
                <a:schemeClr val="tx1"/>
              </a:solidFill>
            </a:ln>
          </p:spPr>
          <p:txBody>
            <a:bodyPr wrap="square" rtlCol="0">
              <a:spAutoFit/>
            </a:bodyPr>
            <a:lstStyle/>
            <a:p>
              <a:endParaRPr lang="en-US"/>
            </a:p>
            <a:p>
              <a:endParaRPr lang="en-US"/>
            </a:p>
            <a:p>
              <a:endParaRPr lang="en-US"/>
            </a:p>
            <a:p>
              <a:pPr algn="ctr">
                <a:spcBef>
                  <a:spcPts val="600"/>
                </a:spcBef>
              </a:pPr>
              <a:r>
                <a:rPr lang="es-MX" sz="1800" b="1" i="0" strike="noStrike" cap="none" spc="0" baseline="0">
                  <a:solidFill>
                    <a:srgbClr val="000000"/>
                  </a:solidFill>
                  <a:effectLst/>
                  <a:latin typeface="Tahoma"/>
                  <a:ea typeface="Tahoma"/>
                  <a:cs typeface="Tahoma"/>
                </a:rPr>
                <a:t>Sí</a:t>
              </a: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5746" y="1832215"/>
              <a:ext cx="1160032" cy="989266"/>
            </a:xfrm>
            <a:prstGeom prst="rect">
              <a:avLst/>
            </a:prstGeom>
          </p:spPr>
        </p:pic>
      </p:grpSp>
      <p:grpSp>
        <p:nvGrpSpPr>
          <p:cNvPr id="37" name="Group 36"/>
          <p:cNvGrpSpPr/>
          <p:nvPr/>
        </p:nvGrpSpPr>
        <p:grpSpPr>
          <a:xfrm>
            <a:off x="1610201" y="2048819"/>
            <a:ext cx="1542342" cy="1286794"/>
            <a:chOff x="1655921" y="1843079"/>
            <a:chExt cx="1552076" cy="1286794"/>
          </a:xfrm>
        </p:grpSpPr>
        <p:sp>
          <p:nvSpPr>
            <p:cNvPr id="15" name="TextBox 14"/>
            <p:cNvSpPr txBox="1"/>
            <p:nvPr/>
          </p:nvSpPr>
          <p:spPr>
            <a:xfrm>
              <a:off x="1655921" y="1852600"/>
              <a:ext cx="1552076" cy="1264920"/>
            </a:xfrm>
            <a:prstGeom prst="rect">
              <a:avLst/>
            </a:prstGeom>
            <a:solidFill>
              <a:schemeClr val="bg1"/>
            </a:solidFill>
            <a:ln>
              <a:solidFill>
                <a:schemeClr val="tx1"/>
              </a:solidFill>
            </a:ln>
          </p:spPr>
          <p:txBody>
            <a:bodyPr wrap="square" rtlCol="0">
              <a:spAutoFit/>
            </a:bodyPr>
            <a:lstStyle/>
            <a:p>
              <a:endParaRPr lang="en-US"/>
            </a:p>
            <a:p>
              <a:endParaRPr lang="en-US"/>
            </a:p>
            <a:p>
              <a:endParaRPr lang="en-US"/>
            </a:p>
            <a:p>
              <a:pPr algn="ctr">
                <a:spcBef>
                  <a:spcPts val="600"/>
                </a:spcBef>
              </a:pPr>
              <a:r>
                <a:rPr lang="es-MX" sz="1800" b="1" i="0" strike="noStrike" cap="none" spc="0" baseline="0">
                  <a:solidFill>
                    <a:srgbClr val="000000"/>
                  </a:solidFill>
                  <a:effectLst/>
                  <a:latin typeface="Tahoma"/>
                  <a:ea typeface="Tahoma"/>
                  <a:cs typeface="Tahoma"/>
                </a:rPr>
                <a:t>No</a:t>
              </a:r>
            </a:p>
          </p:txBody>
        </p:sp>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42202" y="1843079"/>
              <a:ext cx="1160032" cy="989266"/>
            </a:xfrm>
            <a:prstGeom prst="rect">
              <a:avLst/>
            </a:prstGeom>
          </p:spPr>
        </p:pic>
      </p:grpSp>
      <p:grpSp>
        <p:nvGrpSpPr>
          <p:cNvPr id="33" name="Group 32"/>
          <p:cNvGrpSpPr/>
          <p:nvPr/>
        </p:nvGrpSpPr>
        <p:grpSpPr>
          <a:xfrm>
            <a:off x="1609493" y="5176829"/>
            <a:ext cx="1543050" cy="1631216"/>
            <a:chOff x="1655213" y="4971089"/>
            <a:chExt cx="1543050" cy="1631216"/>
          </a:xfrm>
        </p:grpSpPr>
        <p:sp>
          <p:nvSpPr>
            <p:cNvPr id="32" name="TextBox 31"/>
            <p:cNvSpPr txBox="1"/>
            <p:nvPr/>
          </p:nvSpPr>
          <p:spPr>
            <a:xfrm>
              <a:off x="1655213" y="4971088"/>
              <a:ext cx="1543050" cy="1889760"/>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600"/>
                </a:spcBef>
              </a:pPr>
              <a:endParaRPr lang="en-US" b="1" dirty="0">
                <a:latin typeface="Tahoma" panose="020B0604030504040204" pitchFamily="34" charset="0"/>
                <a:ea typeface="Tahoma" panose="020B0604030504040204" pitchFamily="34" charset="0"/>
                <a:cs typeface="Tahoma" panose="020B0604030504040204" pitchFamily="34" charset="0"/>
              </a:endParaRPr>
            </a:p>
            <a:p>
              <a:pPr algn="ctr">
                <a:spcBef>
                  <a:spcPts val="600"/>
                </a:spcBef>
              </a:pPr>
              <a:r>
                <a:rPr lang="es-MX" sz="1800" b="1" i="0" strike="noStrike" cap="none" spc="0" baseline="0" dirty="0">
                  <a:solidFill>
                    <a:srgbClr val="000000"/>
                  </a:solidFill>
                  <a:effectLst/>
                  <a:latin typeface="Tahoma"/>
                  <a:ea typeface="Tahoma"/>
                  <a:cs typeface="Tahoma"/>
                </a:rPr>
                <a:t>Persona adulta</a:t>
              </a:r>
            </a:p>
          </p:txBody>
        </p:sp>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28068" y="5059116"/>
              <a:ext cx="1402992" cy="1196460"/>
            </a:xfrm>
            <a:prstGeom prst="rect">
              <a:avLst/>
            </a:prstGeom>
          </p:spPr>
        </p:pic>
      </p:grpSp>
      <p:grpSp>
        <p:nvGrpSpPr>
          <p:cNvPr id="34" name="Group 33"/>
          <p:cNvGrpSpPr/>
          <p:nvPr/>
        </p:nvGrpSpPr>
        <p:grpSpPr>
          <a:xfrm>
            <a:off x="26670" y="5173019"/>
            <a:ext cx="1579013" cy="1631216"/>
            <a:chOff x="38100" y="4967279"/>
            <a:chExt cx="1579013" cy="1631216"/>
          </a:xfrm>
        </p:grpSpPr>
        <p:sp>
          <p:nvSpPr>
            <p:cNvPr id="31" name="TextBox 30"/>
            <p:cNvSpPr txBox="1"/>
            <p:nvPr/>
          </p:nvSpPr>
          <p:spPr>
            <a:xfrm>
              <a:off x="38100" y="4967279"/>
              <a:ext cx="1579013" cy="1615440"/>
            </a:xfrm>
            <a:prstGeom prst="rect">
              <a:avLst/>
            </a:prstGeom>
            <a:solidFill>
              <a:schemeClr val="bg1"/>
            </a:solidFill>
            <a:ln>
              <a:solidFill>
                <a:schemeClr val="tx1"/>
              </a:solidFill>
            </a:ln>
          </p:spPr>
          <p:txBody>
            <a:bodyPr wrap="square" rtlCol="0">
              <a:spAutoFit/>
            </a:bodyPr>
            <a:lstStyle/>
            <a:p>
              <a:endParaRPr lang="en-US"/>
            </a:p>
            <a:p>
              <a:endParaRPr lang="en-US"/>
            </a:p>
            <a:p>
              <a:endParaRPr lang="en-US"/>
            </a:p>
            <a:p>
              <a:pPr algn="ctr">
                <a:spcBef>
                  <a:spcPts val="600"/>
                </a:spcBef>
              </a:pPr>
              <a:endParaRPr lang="en-US" b="1">
                <a:latin typeface="Tahoma" panose="020B0604030504040204" pitchFamily="34" charset="0"/>
                <a:ea typeface="Tahoma" panose="020B0604030504040204" pitchFamily="34" charset="0"/>
                <a:cs typeface="Tahoma" panose="020B0604030504040204" pitchFamily="34" charset="0"/>
              </a:endParaRPr>
            </a:p>
            <a:p>
              <a:pPr algn="ctr">
                <a:spcBef>
                  <a:spcPts val="600"/>
                </a:spcBef>
              </a:pPr>
              <a:r>
                <a:rPr lang="es-MX" sz="1800" b="1" i="0" strike="noStrike" cap="none" spc="0" baseline="0">
                  <a:solidFill>
                    <a:srgbClr val="000000"/>
                  </a:solidFill>
                  <a:effectLst/>
                  <a:latin typeface="Tahoma"/>
                  <a:ea typeface="Tahoma"/>
                  <a:cs typeface="Tahoma"/>
                </a:rPr>
                <a:t>Confianza</a:t>
              </a:r>
            </a:p>
          </p:txBody>
        </p:sp>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7704" y="5108954"/>
              <a:ext cx="1443133" cy="1230692"/>
            </a:xfrm>
            <a:prstGeom prst="rect">
              <a:avLst/>
            </a:prstGeom>
          </p:spPr>
        </p:pic>
      </p:grpSp>
      <p:sp>
        <p:nvSpPr>
          <p:cNvPr id="12" name="Rectangle 11"/>
          <p:cNvSpPr/>
          <p:nvPr/>
        </p:nvSpPr>
        <p:spPr>
          <a:xfrm>
            <a:off x="3384714" y="1154431"/>
            <a:ext cx="8719658" cy="3817364"/>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p:cNvGrpSpPr/>
          <p:nvPr/>
        </p:nvGrpSpPr>
        <p:grpSpPr>
          <a:xfrm>
            <a:off x="1616050" y="3329933"/>
            <a:ext cx="1536494" cy="1831271"/>
            <a:chOff x="1661769" y="3124193"/>
            <a:chExt cx="1554555" cy="1831271"/>
          </a:xfrm>
        </p:grpSpPr>
        <p:sp>
          <p:nvSpPr>
            <p:cNvPr id="18" name="TextBox 17"/>
            <p:cNvSpPr txBox="1"/>
            <p:nvPr/>
          </p:nvSpPr>
          <p:spPr>
            <a:xfrm>
              <a:off x="1661769" y="3124193"/>
              <a:ext cx="1554555" cy="1813560"/>
            </a:xfrm>
            <a:prstGeom prst="rect">
              <a:avLst/>
            </a:prstGeom>
            <a:solidFill>
              <a:schemeClr val="bg1"/>
            </a:solidFill>
            <a:ln>
              <a:solidFill>
                <a:schemeClr val="tx1"/>
              </a:solidFill>
            </a:ln>
          </p:spPr>
          <p:txBody>
            <a:bodyPr wrap="square" rtlCol="0">
              <a:spAutoFit/>
            </a:bodyPr>
            <a:lstStyle/>
            <a:p>
              <a:endParaRPr lang="en-US"/>
            </a:p>
            <a:p>
              <a:endParaRPr lang="en-US"/>
            </a:p>
            <a:p>
              <a:endParaRPr lang="en-US"/>
            </a:p>
            <a:p>
              <a:endParaRPr lang="en-US"/>
            </a:p>
            <a:p>
              <a:pPr algn="ctr">
                <a:spcBef>
                  <a:spcPts val="600"/>
                </a:spcBef>
              </a:pPr>
              <a:r>
                <a:rPr lang="es-MX" sz="1800" b="1" i="0" strike="noStrike" cap="none" spc="0" baseline="0">
                  <a:solidFill>
                    <a:srgbClr val="000000"/>
                  </a:solidFill>
                  <a:effectLst/>
                  <a:latin typeface="Tahoma"/>
                  <a:ea typeface="Tahoma"/>
                  <a:cs typeface="Tahoma"/>
                </a:rPr>
                <a:t>Tengo una pregunta</a:t>
              </a:r>
            </a:p>
          </p:txBody>
        </p:sp>
        <p:pic>
          <p:nvPicPr>
            <p:cNvPr id="6" name="Picture 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783545" y="3165910"/>
              <a:ext cx="1424452" cy="1214761"/>
            </a:xfrm>
            <a:prstGeom prst="rect">
              <a:avLst/>
            </a:prstGeom>
          </p:spPr>
        </p:pic>
      </p:grpSp>
      <p:grpSp>
        <p:nvGrpSpPr>
          <p:cNvPr id="30" name="Group 29"/>
          <p:cNvGrpSpPr/>
          <p:nvPr/>
        </p:nvGrpSpPr>
        <p:grpSpPr>
          <a:xfrm>
            <a:off x="3154897" y="5173019"/>
            <a:ext cx="1824232" cy="1638835"/>
            <a:chOff x="3257767" y="5236680"/>
            <a:chExt cx="1824232" cy="1515800"/>
          </a:xfrm>
        </p:grpSpPr>
        <p:sp>
          <p:nvSpPr>
            <p:cNvPr id="19" name="TextBox 18"/>
            <p:cNvSpPr txBox="1"/>
            <p:nvPr/>
          </p:nvSpPr>
          <p:spPr>
            <a:xfrm>
              <a:off x="3257767" y="5236680"/>
              <a:ext cx="1801372" cy="1642168"/>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endParaRPr lang="en-US" dirty="0"/>
            </a:p>
            <a:p>
              <a:pPr algn="ctr">
                <a:spcBef>
                  <a:spcPts val="300"/>
                </a:spcBef>
              </a:pPr>
              <a:r>
                <a:rPr lang="es-MX" sz="1800" b="1" i="0" strike="noStrike" cap="none" spc="0" baseline="0">
                  <a:solidFill>
                    <a:srgbClr val="000000"/>
                  </a:solidFill>
                  <a:effectLst/>
                  <a:latin typeface="Tahoma"/>
                  <a:ea typeface="Tahoma"/>
                  <a:cs typeface="Tahoma"/>
                </a:rPr>
                <a:t>Tomar </a:t>
              </a:r>
              <a:r>
                <a:rPr lang="es-MX" sz="1800" b="1" i="0" strike="noStrike" cap="none" spc="0" baseline="0" dirty="0">
                  <a:solidFill>
                    <a:srgbClr val="000000"/>
                  </a:solidFill>
                  <a:effectLst/>
                  <a:latin typeface="Tahoma"/>
                  <a:ea typeface="Tahoma"/>
                  <a:cs typeface="Tahoma"/>
                </a:rPr>
                <a:t>un descanso</a:t>
              </a:r>
            </a:p>
          </p:txBody>
        </p:sp>
        <p:pic>
          <p:nvPicPr>
            <p:cNvPr id="8" name="Picture 7"/>
            <p:cNvPicPr>
              <a:picLocks noChangeAspect="1"/>
            </p:cNvPicPr>
            <p:nvPr/>
          </p:nvPicPr>
          <p:blipFill>
            <a:blip r:embed="rId10">
              <a:extLst>
                <a:ext uri="{28A0092B-C50C-407E-A947-70E740481C1C}">
                  <a14:useLocalDpi xmlns:a14="http://schemas.microsoft.com/office/drawing/2010/main" val="0"/>
                </a:ext>
              </a:extLst>
            </a:blip>
            <a:srcRect t="15162" b="14898"/>
            <a:stretch>
              <a:fillRect/>
            </a:stretch>
          </p:blipFill>
          <p:spPr>
            <a:xfrm>
              <a:off x="3280627" y="5349240"/>
              <a:ext cx="1801372" cy="1074420"/>
            </a:xfrm>
            <a:prstGeom prst="rect">
              <a:avLst/>
            </a:prstGeom>
          </p:spPr>
        </p:pic>
      </p:grpSp>
      <p:sp>
        <p:nvSpPr>
          <p:cNvPr id="60" name="Rectangle 59"/>
          <p:cNvSpPr/>
          <p:nvPr/>
        </p:nvSpPr>
        <p:spPr>
          <a:xfrm>
            <a:off x="6624243" y="6621481"/>
            <a:ext cx="5546731" cy="246221"/>
          </a:xfrm>
          <a:prstGeom prst="rect">
            <a:avLst/>
          </a:prstGeom>
        </p:spPr>
        <p:txBody>
          <a:bodyPr wrap="square">
            <a:spAutoFit/>
          </a:bodyPr>
          <a:lstStyle/>
          <a:p>
            <a:r>
              <a:rPr lang="es-MX" sz="1000" b="0" i="0" strike="noStrike" cap="none" spc="0" baseline="0" dirty="0">
                <a:solidFill>
                  <a:srgbClr val="3D4046"/>
                </a:solidFill>
                <a:effectLst/>
                <a:latin typeface="Tahoma"/>
                <a:ea typeface="Tahoma"/>
                <a:cs typeface="Tahoma"/>
              </a:rPr>
              <a:t>Copyright © 2021 </a:t>
            </a:r>
            <a:r>
              <a:rPr lang="es-MX" sz="1000" b="0" i="0" strike="noStrike" cap="none" spc="0" baseline="0" dirty="0" err="1">
                <a:solidFill>
                  <a:srgbClr val="3D4046"/>
                </a:solidFill>
                <a:effectLst/>
                <a:latin typeface="Tahoma"/>
                <a:ea typeface="Tahoma"/>
                <a:cs typeface="Tahoma"/>
              </a:rPr>
              <a:t>SymbolStix</a:t>
            </a:r>
            <a:r>
              <a:rPr lang="es-MX" sz="1000" b="0" i="0" strike="noStrike" cap="none" spc="0" baseline="0" dirty="0">
                <a:solidFill>
                  <a:srgbClr val="3D4046"/>
                </a:solidFill>
                <a:effectLst/>
                <a:latin typeface="Tahoma"/>
                <a:ea typeface="Tahoma"/>
                <a:cs typeface="Tahoma"/>
              </a:rPr>
              <a:t>, LLC. Todos los derechos reservados. Usado con autorización.</a:t>
            </a:r>
            <a:endParaRPr lang="en-US" sz="1000" dirty="0">
              <a:latin typeface="Tahoma" panose="020B0604030504040204" pitchFamily="34" charset="0"/>
              <a:ea typeface="Tahoma" panose="020B0604030504040204" pitchFamily="34" charset="0"/>
              <a:cs typeface="Tahoma" panose="020B0604030504040204" pitchFamily="34" charset="0"/>
            </a:endParaRPr>
          </a:p>
        </p:txBody>
      </p:sp>
      <p:grpSp>
        <p:nvGrpSpPr>
          <p:cNvPr id="40" name="Group 39"/>
          <p:cNvGrpSpPr/>
          <p:nvPr/>
        </p:nvGrpSpPr>
        <p:grpSpPr>
          <a:xfrm>
            <a:off x="4991105" y="1247447"/>
            <a:ext cx="2164794" cy="1754326"/>
            <a:chOff x="3717212" y="3323221"/>
            <a:chExt cx="2164794" cy="1754326"/>
          </a:xfrm>
        </p:grpSpPr>
        <p:sp>
          <p:nvSpPr>
            <p:cNvPr id="41" name="TextBox 40"/>
            <p:cNvSpPr txBox="1"/>
            <p:nvPr/>
          </p:nvSpPr>
          <p:spPr>
            <a:xfrm>
              <a:off x="3717212" y="3323221"/>
              <a:ext cx="2164794" cy="1737360"/>
            </a:xfrm>
            <a:prstGeom prst="rect">
              <a:avLst/>
            </a:prstGeom>
            <a:solidFill>
              <a:schemeClr val="bg1"/>
            </a:solidFill>
            <a:ln>
              <a:solidFill>
                <a:schemeClr val="tx1"/>
              </a:solidFill>
            </a:ln>
          </p:spPr>
          <p:txBody>
            <a:bodyPr wrap="square" rtlCol="0">
              <a:spAutoFit/>
            </a:bodyPr>
            <a:lstStyle/>
            <a:p>
              <a:endParaRPr lang="en-US"/>
            </a:p>
            <a:p>
              <a:endParaRPr lang="en-US"/>
            </a:p>
            <a:p>
              <a:endParaRPr lang="en-US"/>
            </a:p>
            <a:p>
              <a:pPr algn="ctr"/>
              <a:endParaRPr lang="en-US" b="1">
                <a:latin typeface="Tahoma" panose="020B0604030504040204" pitchFamily="34" charset="0"/>
                <a:ea typeface="Tahoma" panose="020B0604030504040204" pitchFamily="34" charset="0"/>
                <a:cs typeface="Tahoma" panose="020B0604030504040204" pitchFamily="34" charset="0"/>
              </a:endParaRPr>
            </a:p>
            <a:p>
              <a:pPr algn="ctr"/>
              <a:endParaRPr lang="en-US" b="1">
                <a:latin typeface="Tahoma" panose="020B0604030504040204" pitchFamily="34" charset="0"/>
                <a:ea typeface="Tahoma" panose="020B0604030504040204" pitchFamily="34" charset="0"/>
                <a:cs typeface="Tahoma" panose="020B0604030504040204" pitchFamily="34" charset="0"/>
              </a:endParaRPr>
            </a:p>
            <a:p>
              <a:pPr algn="ctr"/>
              <a:r>
                <a:rPr lang="es-MX" sz="1800" b="1" i="0" strike="noStrike" cap="none" spc="0" baseline="0">
                  <a:solidFill>
                    <a:srgbClr val="000000"/>
                  </a:solidFill>
                  <a:effectLst/>
                  <a:latin typeface="Tahoma"/>
                  <a:ea typeface="Tahoma"/>
                  <a:cs typeface="Tahoma"/>
                </a:rPr>
                <a:t>Autodefensor</a:t>
              </a:r>
            </a:p>
          </p:txBody>
        </p:sp>
        <p:pic>
          <p:nvPicPr>
            <p:cNvPr id="42" name="Picture 4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989332" y="3418822"/>
              <a:ext cx="1620554" cy="1381995"/>
            </a:xfrm>
            <a:prstGeom prst="rect">
              <a:avLst/>
            </a:prstGeom>
          </p:spPr>
        </p:pic>
      </p:grpSp>
      <p:grpSp>
        <p:nvGrpSpPr>
          <p:cNvPr id="22" name="Group 21"/>
          <p:cNvGrpSpPr/>
          <p:nvPr/>
        </p:nvGrpSpPr>
        <p:grpSpPr>
          <a:xfrm>
            <a:off x="3493645" y="3086211"/>
            <a:ext cx="1874772" cy="1785104"/>
            <a:chOff x="6235829" y="3086478"/>
            <a:chExt cx="1874772" cy="1785104"/>
          </a:xfrm>
        </p:grpSpPr>
        <p:sp>
          <p:nvSpPr>
            <p:cNvPr id="44" name="TextBox 43"/>
            <p:cNvSpPr txBox="1"/>
            <p:nvPr/>
          </p:nvSpPr>
          <p:spPr>
            <a:xfrm>
              <a:off x="6235829" y="3086478"/>
              <a:ext cx="1874772" cy="1767840"/>
            </a:xfrm>
            <a:prstGeom prst="rect">
              <a:avLst/>
            </a:prstGeom>
            <a:solidFill>
              <a:schemeClr val="bg1"/>
            </a:solidFill>
            <a:ln>
              <a:solidFill>
                <a:schemeClr val="tx1"/>
              </a:solidFill>
            </a:ln>
          </p:spPr>
          <p:txBody>
            <a:bodyPr wrap="square" rtlCol="0">
              <a:spAutoFit/>
            </a:bodyPr>
            <a:lstStyle/>
            <a:p>
              <a:endParaRPr lang="en-US"/>
            </a:p>
            <a:p>
              <a:endParaRPr lang="en-US"/>
            </a:p>
            <a:p>
              <a:endParaRPr lang="en-US"/>
            </a:p>
            <a:p>
              <a:pPr algn="ctr">
                <a:spcBef>
                  <a:spcPts val="1200"/>
                </a:spcBef>
              </a:pPr>
              <a:endParaRPr lang="en-US" b="1">
                <a:latin typeface="Tahoma" panose="020B0604030504040204" pitchFamily="34" charset="0"/>
                <a:ea typeface="Tahoma" panose="020B0604030504040204" pitchFamily="34" charset="0"/>
                <a:cs typeface="Tahoma" panose="020B0604030504040204" pitchFamily="34" charset="0"/>
              </a:endParaRPr>
            </a:p>
            <a:p>
              <a:pPr algn="ctr">
                <a:spcBef>
                  <a:spcPts val="1200"/>
                </a:spcBef>
              </a:pPr>
              <a:r>
                <a:rPr lang="es-MX" sz="1800" b="1" i="0" strike="noStrike" cap="none" spc="0" baseline="0">
                  <a:solidFill>
                    <a:srgbClr val="000000"/>
                  </a:solidFill>
                  <a:effectLst/>
                  <a:latin typeface="Tahoma"/>
                  <a:ea typeface="Tahoma"/>
                  <a:cs typeface="Tahoma"/>
                </a:rPr>
                <a:t>Hablar</a:t>
              </a:r>
            </a:p>
          </p:txBody>
        </p:sp>
        <p:pic>
          <p:nvPicPr>
            <p:cNvPr id="45" name="Picture 4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421433" y="3244763"/>
              <a:ext cx="1515288" cy="1292225"/>
            </a:xfrm>
            <a:prstGeom prst="rect">
              <a:avLst/>
            </a:prstGeom>
          </p:spPr>
        </p:pic>
      </p:grpSp>
      <p:grpSp>
        <p:nvGrpSpPr>
          <p:cNvPr id="23" name="Group 22"/>
          <p:cNvGrpSpPr/>
          <p:nvPr/>
        </p:nvGrpSpPr>
        <p:grpSpPr>
          <a:xfrm>
            <a:off x="8298160" y="1235659"/>
            <a:ext cx="1874772" cy="1724469"/>
            <a:chOff x="8725142" y="1716625"/>
            <a:chExt cx="1874772" cy="1724469"/>
          </a:xfrm>
        </p:grpSpPr>
        <p:sp>
          <p:nvSpPr>
            <p:cNvPr id="47" name="TextBox 46"/>
            <p:cNvSpPr txBox="1"/>
            <p:nvPr/>
          </p:nvSpPr>
          <p:spPr>
            <a:xfrm>
              <a:off x="8725141" y="1732934"/>
              <a:ext cx="1874772" cy="1691640"/>
            </a:xfrm>
            <a:prstGeom prst="rect">
              <a:avLst/>
            </a:prstGeom>
            <a:solidFill>
              <a:schemeClr val="bg1"/>
            </a:solidFill>
            <a:ln>
              <a:solidFill>
                <a:schemeClr val="tx1"/>
              </a:solidFill>
            </a:ln>
          </p:spPr>
          <p:txBody>
            <a:bodyPr wrap="square" rtlCol="0">
              <a:spAutoFit/>
            </a:bodyPr>
            <a:lstStyle/>
            <a:p>
              <a:endParaRPr lang="en-US"/>
            </a:p>
            <a:p>
              <a:endParaRPr lang="en-US"/>
            </a:p>
            <a:p>
              <a:endParaRPr lang="en-US"/>
            </a:p>
            <a:p>
              <a:pPr algn="ctr">
                <a:spcBef>
                  <a:spcPts val="1200"/>
                </a:spcBef>
              </a:pPr>
              <a:endParaRPr lang="en-US" b="1">
                <a:latin typeface="Tahoma" panose="020B0604030504040204" pitchFamily="34" charset="0"/>
                <a:ea typeface="Tahoma" panose="020B0604030504040204" pitchFamily="34" charset="0"/>
                <a:cs typeface="Tahoma" panose="020B0604030504040204" pitchFamily="34" charset="0"/>
              </a:endParaRPr>
            </a:p>
            <a:p>
              <a:pPr algn="ctr">
                <a:spcBef>
                  <a:spcPts val="600"/>
                </a:spcBef>
              </a:pPr>
              <a:r>
                <a:rPr lang="es-MX" sz="1800" b="1" i="0" strike="noStrike" cap="none" spc="0" baseline="0">
                  <a:solidFill>
                    <a:srgbClr val="000000"/>
                  </a:solidFill>
                  <a:effectLst/>
                  <a:latin typeface="Tahoma"/>
                  <a:ea typeface="Tahoma"/>
                  <a:cs typeface="Tahoma"/>
                </a:rPr>
                <a:t>Elegir</a:t>
              </a:r>
            </a:p>
          </p:txBody>
        </p:sp>
        <p:pic>
          <p:nvPicPr>
            <p:cNvPr id="21" name="Picture 2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909207" y="1716625"/>
              <a:ext cx="1587192" cy="1353544"/>
            </a:xfrm>
            <a:prstGeom prst="rect">
              <a:avLst/>
            </a:prstGeom>
          </p:spPr>
        </p:pic>
      </p:grpSp>
      <p:grpSp>
        <p:nvGrpSpPr>
          <p:cNvPr id="24" name="Group 23"/>
          <p:cNvGrpSpPr/>
          <p:nvPr/>
        </p:nvGrpSpPr>
        <p:grpSpPr>
          <a:xfrm>
            <a:off x="6692357" y="3077690"/>
            <a:ext cx="1874772" cy="1785104"/>
            <a:chOff x="3612268" y="3077690"/>
            <a:chExt cx="1874772" cy="1785104"/>
          </a:xfrm>
        </p:grpSpPr>
        <p:sp>
          <p:nvSpPr>
            <p:cNvPr id="50" name="TextBox 49"/>
            <p:cNvSpPr txBox="1"/>
            <p:nvPr/>
          </p:nvSpPr>
          <p:spPr>
            <a:xfrm>
              <a:off x="3612269" y="3077690"/>
              <a:ext cx="1874772" cy="1767840"/>
            </a:xfrm>
            <a:prstGeom prst="rect">
              <a:avLst/>
            </a:prstGeom>
            <a:solidFill>
              <a:schemeClr val="bg1"/>
            </a:solidFill>
            <a:ln>
              <a:solidFill>
                <a:schemeClr val="tx1"/>
              </a:solidFill>
            </a:ln>
          </p:spPr>
          <p:txBody>
            <a:bodyPr wrap="square" rtlCol="0">
              <a:spAutoFit/>
            </a:bodyPr>
            <a:lstStyle/>
            <a:p>
              <a:endParaRPr lang="en-US"/>
            </a:p>
            <a:p>
              <a:endParaRPr lang="en-US"/>
            </a:p>
            <a:p>
              <a:endParaRPr lang="en-US"/>
            </a:p>
            <a:p>
              <a:pPr algn="ctr">
                <a:spcBef>
                  <a:spcPts val="1200"/>
                </a:spcBef>
              </a:pPr>
              <a:endParaRPr lang="en-US" b="1">
                <a:latin typeface="Tahoma" panose="020B0604030504040204" pitchFamily="34" charset="0"/>
                <a:ea typeface="Tahoma" panose="020B0604030504040204" pitchFamily="34" charset="0"/>
                <a:cs typeface="Tahoma" panose="020B0604030504040204" pitchFamily="34" charset="0"/>
              </a:endParaRPr>
            </a:p>
            <a:p>
              <a:pPr algn="ctr">
                <a:spcBef>
                  <a:spcPts val="1200"/>
                </a:spcBef>
              </a:pPr>
              <a:r>
                <a:rPr lang="es-MX" sz="1800" b="1" i="0" strike="noStrike" cap="none" spc="0" baseline="0">
                  <a:solidFill>
                    <a:srgbClr val="000000"/>
                  </a:solidFill>
                  <a:effectLst/>
                  <a:latin typeface="Tahoma"/>
                  <a:ea typeface="Tahoma"/>
                  <a:cs typeface="Tahoma"/>
                </a:rPr>
                <a:t>Yo quiero</a:t>
              </a:r>
            </a:p>
          </p:txBody>
        </p:sp>
        <p:pic>
          <p:nvPicPr>
            <p:cNvPr id="20" name="Picture 19"/>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716092" y="3244764"/>
              <a:ext cx="1630307" cy="1390312"/>
            </a:xfrm>
            <a:prstGeom prst="rect">
              <a:avLst/>
            </a:prstGeom>
          </p:spPr>
        </p:pic>
      </p:grpSp>
      <p:grpSp>
        <p:nvGrpSpPr>
          <p:cNvPr id="25" name="Group 24"/>
          <p:cNvGrpSpPr/>
          <p:nvPr/>
        </p:nvGrpSpPr>
        <p:grpSpPr>
          <a:xfrm>
            <a:off x="9831662" y="3076960"/>
            <a:ext cx="1874772" cy="1785104"/>
            <a:chOff x="9863745" y="2756120"/>
            <a:chExt cx="1874772" cy="1785104"/>
          </a:xfrm>
        </p:grpSpPr>
        <p:sp>
          <p:nvSpPr>
            <p:cNvPr id="53" name="TextBox 52"/>
            <p:cNvSpPr txBox="1"/>
            <p:nvPr/>
          </p:nvSpPr>
          <p:spPr>
            <a:xfrm>
              <a:off x="9863744" y="2756120"/>
              <a:ext cx="1874772" cy="1767840"/>
            </a:xfrm>
            <a:prstGeom prst="rect">
              <a:avLst/>
            </a:prstGeom>
            <a:solidFill>
              <a:schemeClr val="bg1"/>
            </a:solidFill>
            <a:ln>
              <a:solidFill>
                <a:schemeClr val="tx1"/>
              </a:solidFill>
            </a:ln>
          </p:spPr>
          <p:txBody>
            <a:bodyPr wrap="square" rtlCol="0">
              <a:spAutoFit/>
            </a:bodyPr>
            <a:lstStyle/>
            <a:p>
              <a:endParaRPr lang="en-US"/>
            </a:p>
            <a:p>
              <a:endParaRPr lang="en-US"/>
            </a:p>
            <a:p>
              <a:endParaRPr lang="en-US"/>
            </a:p>
            <a:p>
              <a:pPr algn="ctr">
                <a:spcBef>
                  <a:spcPts val="1200"/>
                </a:spcBef>
              </a:pPr>
              <a:endParaRPr lang="en-US" b="1">
                <a:latin typeface="Tahoma" panose="020B0604030504040204" pitchFamily="34" charset="0"/>
                <a:ea typeface="Tahoma" panose="020B0604030504040204" pitchFamily="34" charset="0"/>
                <a:cs typeface="Tahoma" panose="020B0604030504040204" pitchFamily="34" charset="0"/>
              </a:endParaRPr>
            </a:p>
            <a:p>
              <a:pPr algn="ctr">
                <a:spcBef>
                  <a:spcPts val="1200"/>
                </a:spcBef>
              </a:pPr>
              <a:r>
                <a:rPr lang="es-MX" sz="1800" b="1" i="0" strike="noStrike" cap="none" spc="0" baseline="0">
                  <a:solidFill>
                    <a:srgbClr val="000000"/>
                  </a:solidFill>
                  <a:effectLst/>
                  <a:latin typeface="Tahoma"/>
                  <a:ea typeface="Tahoma"/>
                  <a:cs typeface="Tahoma"/>
                </a:rPr>
                <a:t>Yo necesito</a:t>
              </a:r>
            </a:p>
          </p:txBody>
        </p:sp>
        <p:pic>
          <p:nvPicPr>
            <p:cNvPr id="16" name="Picture 15"/>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9904958" y="2813665"/>
              <a:ext cx="1730044" cy="1475367"/>
            </a:xfrm>
            <a:prstGeom prst="rect">
              <a:avLst/>
            </a:prstGeom>
          </p:spPr>
        </p:pic>
      </p:grpSp>
      <p:grpSp>
        <p:nvGrpSpPr>
          <p:cNvPr id="46" name="Group 45"/>
          <p:cNvGrpSpPr/>
          <p:nvPr/>
        </p:nvGrpSpPr>
        <p:grpSpPr>
          <a:xfrm>
            <a:off x="5227872" y="4990585"/>
            <a:ext cx="6887774" cy="1762217"/>
            <a:chOff x="5211830" y="4990585"/>
            <a:chExt cx="6887774" cy="1762217"/>
          </a:xfrm>
        </p:grpSpPr>
        <p:sp>
          <p:nvSpPr>
            <p:cNvPr id="48" name="Rectangle 47"/>
            <p:cNvSpPr/>
            <p:nvPr/>
          </p:nvSpPr>
          <p:spPr>
            <a:xfrm>
              <a:off x="5211830" y="4990585"/>
              <a:ext cx="6887774" cy="1612811"/>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p:cNvGrpSpPr/>
            <p:nvPr/>
          </p:nvGrpSpPr>
          <p:grpSpPr>
            <a:xfrm>
              <a:off x="5362542" y="5119215"/>
              <a:ext cx="6627291" cy="1633587"/>
              <a:chOff x="5362542" y="5119215"/>
              <a:chExt cx="6627291" cy="1633587"/>
            </a:xfrm>
          </p:grpSpPr>
          <p:grpSp>
            <p:nvGrpSpPr>
              <p:cNvPr id="51" name="Group 50"/>
              <p:cNvGrpSpPr/>
              <p:nvPr/>
            </p:nvGrpSpPr>
            <p:grpSpPr>
              <a:xfrm>
                <a:off x="5362542" y="5121586"/>
                <a:ext cx="1230894" cy="1631216"/>
                <a:chOff x="5362542" y="5108523"/>
                <a:chExt cx="1230894" cy="1631216"/>
              </a:xfrm>
            </p:grpSpPr>
            <p:sp>
              <p:nvSpPr>
                <p:cNvPr id="67" name="TextBox 66"/>
                <p:cNvSpPr txBox="1"/>
                <p:nvPr/>
              </p:nvSpPr>
              <p:spPr>
                <a:xfrm>
                  <a:off x="5362542" y="5108523"/>
                  <a:ext cx="1230894" cy="1631216"/>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1200"/>
                    </a:spcBef>
                  </a:pPr>
                  <a:r>
                    <a:rPr lang="es-MX" b="1" dirty="0">
                      <a:solidFill>
                        <a:srgbClr val="000000"/>
                      </a:solidFill>
                      <a:latin typeface="Tahoma"/>
                      <a:ea typeface="Tahoma"/>
                      <a:cs typeface="Tahoma"/>
                    </a:rPr>
                    <a:t>Yo m</a:t>
                  </a:r>
                  <a:r>
                    <a:rPr lang="es-MX" sz="1800" b="1" i="0" strike="noStrike" cap="none" spc="0" baseline="0" dirty="0">
                      <a:solidFill>
                        <a:srgbClr val="000000"/>
                      </a:solidFill>
                      <a:effectLst/>
                      <a:latin typeface="Tahoma"/>
                      <a:ea typeface="Tahoma"/>
                      <a:cs typeface="Tahoma"/>
                    </a:rPr>
                    <a:t>e siento</a:t>
                  </a:r>
                </a:p>
              </p:txBody>
            </p:sp>
            <p:pic>
              <p:nvPicPr>
                <p:cNvPr id="68" name="Picture 67"/>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5397580" y="5142338"/>
                  <a:ext cx="1156974" cy="986658"/>
                </a:xfrm>
                <a:prstGeom prst="rect">
                  <a:avLst/>
                </a:prstGeom>
              </p:spPr>
            </p:pic>
          </p:grpSp>
          <p:grpSp>
            <p:nvGrpSpPr>
              <p:cNvPr id="52" name="Group 51"/>
              <p:cNvGrpSpPr/>
              <p:nvPr/>
            </p:nvGrpSpPr>
            <p:grpSpPr>
              <a:xfrm>
                <a:off x="6607576" y="5119881"/>
                <a:ext cx="1283361" cy="1354217"/>
                <a:chOff x="6607577" y="5119881"/>
                <a:chExt cx="1256406" cy="1354217"/>
              </a:xfrm>
            </p:grpSpPr>
            <p:sp>
              <p:nvSpPr>
                <p:cNvPr id="65" name="TextBox 64"/>
                <p:cNvSpPr txBox="1"/>
                <p:nvPr/>
              </p:nvSpPr>
              <p:spPr>
                <a:xfrm>
                  <a:off x="6607577" y="5119881"/>
                  <a:ext cx="1256406" cy="1341120"/>
                </a:xfrm>
                <a:prstGeom prst="rect">
                  <a:avLst/>
                </a:prstGeom>
                <a:solidFill>
                  <a:schemeClr val="bg1"/>
                </a:solidFill>
                <a:ln>
                  <a:solidFill>
                    <a:schemeClr val="tx1"/>
                  </a:solidFill>
                </a:ln>
              </p:spPr>
              <p:txBody>
                <a:bodyPr wrap="square" rtlCol="0">
                  <a:spAutoFit/>
                </a:bodyPr>
                <a:lstStyle/>
                <a:p>
                  <a:endParaRPr lang="en-US"/>
                </a:p>
                <a:p>
                  <a:endParaRPr lang="en-US"/>
                </a:p>
                <a:p>
                  <a:endParaRPr lang="en-US"/>
                </a:p>
                <a:p>
                  <a:pPr algn="ctr">
                    <a:spcBef>
                      <a:spcPts val="1200"/>
                    </a:spcBef>
                  </a:pPr>
                  <a:r>
                    <a:rPr lang="es-MX" sz="1800" b="1" i="0" strike="noStrike" cap="none" spc="0" baseline="0">
                      <a:solidFill>
                        <a:srgbClr val="000000"/>
                      </a:solidFill>
                      <a:effectLst/>
                      <a:latin typeface="Tahoma"/>
                      <a:ea typeface="Tahoma"/>
                      <a:cs typeface="Tahoma"/>
                    </a:rPr>
                    <a:t>Feliz</a:t>
                  </a:r>
                </a:p>
              </p:txBody>
            </p:sp>
            <p:pic>
              <p:nvPicPr>
                <p:cNvPr id="66" name="Picture 65"/>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6668431" y="5173019"/>
                  <a:ext cx="1147512" cy="978589"/>
                </a:xfrm>
                <a:prstGeom prst="rect">
                  <a:avLst/>
                </a:prstGeom>
              </p:spPr>
            </p:pic>
          </p:grpSp>
          <p:grpSp>
            <p:nvGrpSpPr>
              <p:cNvPr id="54" name="Group 53"/>
              <p:cNvGrpSpPr/>
              <p:nvPr/>
            </p:nvGrpSpPr>
            <p:grpSpPr>
              <a:xfrm>
                <a:off x="7890938" y="5119215"/>
                <a:ext cx="1368792" cy="1354217"/>
                <a:chOff x="7890938" y="5106152"/>
                <a:chExt cx="1368792" cy="1354217"/>
              </a:xfrm>
            </p:grpSpPr>
            <p:sp>
              <p:nvSpPr>
                <p:cNvPr id="63" name="TextBox 62"/>
                <p:cNvSpPr txBox="1"/>
                <p:nvPr/>
              </p:nvSpPr>
              <p:spPr>
                <a:xfrm>
                  <a:off x="7890938" y="5106151"/>
                  <a:ext cx="1368792" cy="1341120"/>
                </a:xfrm>
                <a:prstGeom prst="rect">
                  <a:avLst/>
                </a:prstGeom>
                <a:solidFill>
                  <a:schemeClr val="bg1"/>
                </a:solidFill>
                <a:ln>
                  <a:solidFill>
                    <a:schemeClr val="tx1"/>
                  </a:solidFill>
                </a:ln>
              </p:spPr>
              <p:txBody>
                <a:bodyPr wrap="square" rtlCol="0">
                  <a:spAutoFit/>
                </a:bodyPr>
                <a:lstStyle/>
                <a:p>
                  <a:endParaRPr lang="en-US"/>
                </a:p>
                <a:p>
                  <a:endParaRPr lang="en-US"/>
                </a:p>
                <a:p>
                  <a:endParaRPr lang="en-US"/>
                </a:p>
                <a:p>
                  <a:pPr algn="ctr">
                    <a:spcBef>
                      <a:spcPts val="1200"/>
                    </a:spcBef>
                  </a:pPr>
                  <a:r>
                    <a:rPr lang="es-MX" sz="1800" b="1" i="0" strike="noStrike" cap="none" spc="0" baseline="0">
                      <a:solidFill>
                        <a:srgbClr val="000000"/>
                      </a:solidFill>
                      <a:effectLst/>
                      <a:latin typeface="Tahoma"/>
                      <a:ea typeface="Tahoma"/>
                      <a:cs typeface="Tahoma"/>
                    </a:rPr>
                    <a:t>Triste</a:t>
                  </a:r>
                </a:p>
              </p:txBody>
            </p:sp>
            <p:pic>
              <p:nvPicPr>
                <p:cNvPr id="64" name="Picture 63"/>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8041980" y="5106152"/>
                  <a:ext cx="1161367" cy="990404"/>
                </a:xfrm>
                <a:prstGeom prst="rect">
                  <a:avLst/>
                </a:prstGeom>
              </p:spPr>
            </p:pic>
          </p:grpSp>
          <p:grpSp>
            <p:nvGrpSpPr>
              <p:cNvPr id="55" name="Group 54"/>
              <p:cNvGrpSpPr/>
              <p:nvPr/>
            </p:nvGrpSpPr>
            <p:grpSpPr>
              <a:xfrm>
                <a:off x="9280555" y="5121985"/>
                <a:ext cx="1347846" cy="1354217"/>
                <a:chOff x="9280555" y="5108922"/>
                <a:chExt cx="1347846" cy="1354217"/>
              </a:xfrm>
            </p:grpSpPr>
            <p:sp>
              <p:nvSpPr>
                <p:cNvPr id="59" name="TextBox 58"/>
                <p:cNvSpPr txBox="1"/>
                <p:nvPr/>
              </p:nvSpPr>
              <p:spPr>
                <a:xfrm>
                  <a:off x="9280555" y="5108922"/>
                  <a:ext cx="1347846" cy="1354217"/>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1200"/>
                    </a:spcBef>
                  </a:pPr>
                  <a:r>
                    <a:rPr lang="es-MX" sz="1800" b="1" i="0" strike="noStrike" cap="none" spc="0" baseline="0" dirty="0">
                      <a:solidFill>
                        <a:srgbClr val="000000"/>
                      </a:solidFill>
                      <a:effectLst/>
                      <a:latin typeface="Tahoma"/>
                      <a:ea typeface="Tahoma"/>
                      <a:cs typeface="Tahoma"/>
                    </a:rPr>
                    <a:t>Enojado</a:t>
                  </a:r>
                </a:p>
              </p:txBody>
            </p:sp>
            <p:pic>
              <p:nvPicPr>
                <p:cNvPr id="62" name="Picture 61"/>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9341516" y="5119881"/>
                  <a:ext cx="1225925" cy="1045459"/>
                </a:xfrm>
                <a:prstGeom prst="rect">
                  <a:avLst/>
                </a:prstGeom>
              </p:spPr>
            </p:pic>
          </p:grpSp>
          <p:grpSp>
            <p:nvGrpSpPr>
              <p:cNvPr id="56" name="Group 55"/>
              <p:cNvGrpSpPr/>
              <p:nvPr/>
            </p:nvGrpSpPr>
            <p:grpSpPr>
              <a:xfrm>
                <a:off x="10628399" y="5121586"/>
                <a:ext cx="1361434" cy="1354217"/>
                <a:chOff x="10628399" y="5108523"/>
                <a:chExt cx="1361434" cy="1354217"/>
              </a:xfrm>
            </p:grpSpPr>
            <p:sp>
              <p:nvSpPr>
                <p:cNvPr id="57" name="TextBox 56"/>
                <p:cNvSpPr txBox="1"/>
                <p:nvPr/>
              </p:nvSpPr>
              <p:spPr>
                <a:xfrm>
                  <a:off x="10628399" y="5108523"/>
                  <a:ext cx="1361434" cy="1354217"/>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1200"/>
                    </a:spcBef>
                  </a:pPr>
                  <a:r>
                    <a:rPr lang="es-MX" sz="1800" b="1" i="0" strike="noStrike" cap="none" spc="0" baseline="0" dirty="0">
                      <a:solidFill>
                        <a:srgbClr val="000000"/>
                      </a:solidFill>
                      <a:effectLst/>
                      <a:latin typeface="Tahoma"/>
                      <a:ea typeface="Tahoma"/>
                      <a:cs typeface="Tahoma"/>
                    </a:rPr>
                    <a:t>Asustado</a:t>
                  </a:r>
                </a:p>
              </p:txBody>
            </p:sp>
            <p:pic>
              <p:nvPicPr>
                <p:cNvPr id="58" name="Picture 57"/>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0717795" y="5171511"/>
                  <a:ext cx="1142168" cy="974032"/>
                </a:xfrm>
                <a:prstGeom prst="rect">
                  <a:avLst/>
                </a:prstGeom>
              </p:spPr>
            </p:pic>
          </p:grpSp>
        </p:grpSp>
      </p:grpSp>
      <p:pic>
        <p:nvPicPr>
          <p:cNvPr id="69" name="Picture 68"/>
          <p:cNvPicPr>
            <a:picLocks noChangeAspect="1"/>
          </p:cNvPicPr>
          <p:nvPr/>
        </p:nvPicPr>
        <p:blipFill>
          <a:blip r:embed="rId21">
            <a:extLst>
              <a:ext uri="{28A0092B-C50C-407E-A947-70E740481C1C}">
                <a14:useLocalDpi xmlns:a14="http://schemas.microsoft.com/office/drawing/2010/main" val="0"/>
              </a:ext>
            </a:extLst>
          </a:blip>
          <a:srcRect l="37147" t="37681" r="37800" b="44734"/>
          <a:stretch>
            <a:fillRect/>
          </a:stretch>
        </p:blipFill>
        <p:spPr>
          <a:xfrm>
            <a:off x="10927290" y="202648"/>
            <a:ext cx="1147800" cy="454130"/>
          </a:xfrm>
          <a:prstGeom prst="rect">
            <a:avLst/>
          </a:prstGeom>
        </p:spPr>
      </p:pic>
      <p:grpSp>
        <p:nvGrpSpPr>
          <p:cNvPr id="61" name="Group 60"/>
          <p:cNvGrpSpPr/>
          <p:nvPr/>
        </p:nvGrpSpPr>
        <p:grpSpPr>
          <a:xfrm>
            <a:off x="2300243" y="-28156"/>
            <a:ext cx="8283240" cy="848421"/>
            <a:chOff x="2300243" y="-28156"/>
            <a:chExt cx="8283240" cy="848421"/>
          </a:xfrm>
        </p:grpSpPr>
        <p:sp>
          <p:nvSpPr>
            <p:cNvPr id="70" name="Rectangle 69"/>
            <p:cNvSpPr/>
            <p:nvPr/>
          </p:nvSpPr>
          <p:spPr>
            <a:xfrm>
              <a:off x="2381018" y="-28156"/>
              <a:ext cx="4552045" cy="7924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2300243" y="180185"/>
              <a:ext cx="8283240" cy="640080"/>
            </a:xfrm>
            <a:prstGeom prst="rect">
              <a:avLst/>
            </a:prstGeom>
            <a:noFill/>
          </p:spPr>
          <p:txBody>
            <a:bodyPr wrap="square" rtlCol="0">
              <a:spAutoFit/>
            </a:bodyPr>
            <a:lstStyle/>
            <a:p>
              <a:r>
                <a:rPr lang="es-MX" sz="3600" b="0" i="0" strike="noStrike" cap="none" spc="0" baseline="0" dirty="0">
                  <a:solidFill>
                    <a:srgbClr val="000000"/>
                  </a:solidFill>
                  <a:effectLst/>
                  <a:latin typeface="Marvin Round" panose="02000000000000000000" pitchFamily="2" charset="0"/>
                  <a:ea typeface="Open Sans Extrabold"/>
                  <a:cs typeface="Open Sans Extrabold"/>
                </a:rPr>
                <a:t>Palabras importantes</a:t>
              </a:r>
              <a:endParaRPr lang="en-US" sz="3600" dirty="0">
                <a:latin typeface="Marvin Round" panose="02000000000000000000" pitchFamily="2" charset="0"/>
                <a:ea typeface="Open Sans Extrabold" panose="020B0906030804020204" pitchFamily="34" charset="0"/>
                <a:cs typeface="Open Sans Extrabold" panose="020B0906030804020204" pitchFamily="34" charset="0"/>
              </a:endParaRPr>
            </a:p>
          </p:txBody>
        </p:sp>
      </p:grpSp>
    </p:spTree>
    <p:extLst>
      <p:ext uri="{BB962C8B-B14F-4D97-AF65-F5344CB8AC3E}">
        <p14:creationId xmlns:p14="http://schemas.microsoft.com/office/powerpoint/2010/main" val="1114855465"/>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1780"/>
            <a:ext cx="12192000" cy="6858000"/>
          </a:xfrm>
          <a:prstGeom prst="rect">
            <a:avLst/>
          </a:prstGeom>
        </p:spPr>
      </p:pic>
      <p:sp>
        <p:nvSpPr>
          <p:cNvPr id="6" name="Rectangle 5"/>
          <p:cNvSpPr/>
          <p:nvPr/>
        </p:nvSpPr>
        <p:spPr>
          <a:xfrm>
            <a:off x="2552699" y="1125059"/>
            <a:ext cx="7407337" cy="1737360"/>
          </a:xfrm>
          <a:prstGeom prst="rect">
            <a:avLst/>
          </a:prstGeom>
          <a:ln w="57150">
            <a:solidFill>
              <a:schemeClr val="tx1"/>
            </a:solidFill>
          </a:ln>
        </p:spPr>
        <p:txBody>
          <a:bodyPr wrap="square">
            <a:spAutoFit/>
          </a:bodyPr>
          <a:lstStyle/>
          <a:p>
            <a:pPr algn="ctr"/>
            <a:r>
              <a:rPr lang="es-MX" sz="3600" b="0" i="0" strike="noStrike" cap="none" spc="0" baseline="0" dirty="0">
                <a:solidFill>
                  <a:srgbClr val="000000"/>
                </a:solidFill>
                <a:effectLst/>
                <a:latin typeface="Tahoma"/>
                <a:ea typeface="Tahoma"/>
                <a:cs typeface="Tahoma"/>
              </a:rPr>
              <a:t>¿Cuál herramienta agregamos hoy a la Caja de herramientas para una sana relación?</a:t>
            </a:r>
          </a:p>
        </p:txBody>
      </p:sp>
      <p:grpSp>
        <p:nvGrpSpPr>
          <p:cNvPr id="4" name="Group 3"/>
          <p:cNvGrpSpPr/>
          <p:nvPr/>
        </p:nvGrpSpPr>
        <p:grpSpPr>
          <a:xfrm>
            <a:off x="495299" y="2946366"/>
            <a:ext cx="11201401" cy="1980772"/>
            <a:chOff x="523145" y="3766783"/>
            <a:chExt cx="11201401" cy="1980772"/>
          </a:xfrm>
        </p:grpSpPr>
        <p:sp>
          <p:nvSpPr>
            <p:cNvPr id="2" name="Oval 1"/>
            <p:cNvSpPr/>
            <p:nvPr/>
          </p:nvSpPr>
          <p:spPr>
            <a:xfrm>
              <a:off x="1286489" y="4691267"/>
              <a:ext cx="980661" cy="993913"/>
            </a:xfrm>
            <a:prstGeom prst="ellipse">
              <a:avLst/>
            </a:prstGeom>
            <a:solidFill>
              <a:schemeClr val="accent5">
                <a:lumMod val="40000"/>
                <a:lumOff val="6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5675214" y="4691267"/>
              <a:ext cx="980661" cy="993913"/>
            </a:xfrm>
            <a:prstGeom prst="ellipse">
              <a:avLst/>
            </a:prstGeom>
            <a:solidFill>
              <a:srgbClr val="FF5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9960037" y="4753642"/>
              <a:ext cx="980661" cy="993913"/>
            </a:xfrm>
            <a:prstGeom prst="ellipse">
              <a:avLst/>
            </a:prstGeom>
            <a:solidFill>
              <a:schemeClr val="accent6">
                <a:lumMod val="60000"/>
                <a:lumOff val="4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484243" y="4753641"/>
              <a:ext cx="782907" cy="822960"/>
            </a:xfrm>
            <a:prstGeom prst="rect">
              <a:avLst/>
            </a:prstGeom>
            <a:noFill/>
          </p:spPr>
          <p:txBody>
            <a:bodyPr wrap="square" rtlCol="0">
              <a:spAutoFit/>
            </a:bodyPr>
            <a:lstStyle/>
            <a:p>
              <a:r>
                <a:rPr lang="es-MX" sz="4800" b="1" i="0" strike="noStrike" cap="none" spc="0" baseline="0">
                  <a:solidFill>
                    <a:srgbClr val="000000"/>
                  </a:solidFill>
                  <a:effectLst/>
                  <a:latin typeface="Tahoma"/>
                  <a:ea typeface="Tahoma"/>
                  <a:cs typeface="Tahoma"/>
                </a:rPr>
                <a:t>1</a:t>
              </a:r>
            </a:p>
          </p:txBody>
        </p:sp>
        <p:sp>
          <p:nvSpPr>
            <p:cNvPr id="14" name="TextBox 13"/>
            <p:cNvSpPr txBox="1"/>
            <p:nvPr/>
          </p:nvSpPr>
          <p:spPr>
            <a:xfrm>
              <a:off x="5872968" y="4753641"/>
              <a:ext cx="782907" cy="822960"/>
            </a:xfrm>
            <a:prstGeom prst="rect">
              <a:avLst/>
            </a:prstGeom>
            <a:noFill/>
          </p:spPr>
          <p:txBody>
            <a:bodyPr wrap="square" rtlCol="0">
              <a:spAutoFit/>
            </a:bodyPr>
            <a:lstStyle/>
            <a:p>
              <a:r>
                <a:rPr lang="es-MX" sz="4800" b="1" i="0" strike="noStrike" cap="none" spc="0" baseline="0">
                  <a:solidFill>
                    <a:srgbClr val="000000"/>
                  </a:solidFill>
                  <a:effectLst/>
                  <a:latin typeface="Tahoma"/>
                  <a:ea typeface="Tahoma"/>
                  <a:cs typeface="Tahoma"/>
                </a:rPr>
                <a:t>2</a:t>
              </a:r>
            </a:p>
          </p:txBody>
        </p:sp>
        <p:sp>
          <p:nvSpPr>
            <p:cNvPr id="15" name="TextBox 14"/>
            <p:cNvSpPr txBox="1"/>
            <p:nvPr/>
          </p:nvSpPr>
          <p:spPr>
            <a:xfrm>
              <a:off x="10182012" y="4830990"/>
              <a:ext cx="782907" cy="822960"/>
            </a:xfrm>
            <a:prstGeom prst="rect">
              <a:avLst/>
            </a:prstGeom>
            <a:noFill/>
          </p:spPr>
          <p:txBody>
            <a:bodyPr wrap="square" rtlCol="0">
              <a:spAutoFit/>
            </a:bodyPr>
            <a:lstStyle/>
            <a:p>
              <a:r>
                <a:rPr lang="es-MX" sz="4800" b="1" i="0" strike="noStrike" cap="none" spc="0" baseline="0">
                  <a:solidFill>
                    <a:srgbClr val="000000"/>
                  </a:solidFill>
                  <a:effectLst/>
                  <a:latin typeface="Tahoma"/>
                  <a:ea typeface="Tahoma"/>
                  <a:cs typeface="Tahoma"/>
                </a:rPr>
                <a:t>3</a:t>
              </a:r>
            </a:p>
          </p:txBody>
        </p:sp>
        <p:sp>
          <p:nvSpPr>
            <p:cNvPr id="18" name="Rectangle 17"/>
            <p:cNvSpPr/>
            <p:nvPr/>
          </p:nvSpPr>
          <p:spPr>
            <a:xfrm>
              <a:off x="523145" y="3766783"/>
              <a:ext cx="2705101" cy="396240"/>
            </a:xfrm>
            <a:prstGeom prst="rect">
              <a:avLst/>
            </a:prstGeom>
            <a:ln w="57150">
              <a:solidFill>
                <a:schemeClr val="tx1"/>
              </a:solidFill>
            </a:ln>
          </p:spPr>
          <p:txBody>
            <a:bodyPr wrap="square">
              <a:spAutoFit/>
            </a:bodyPr>
            <a:lstStyle/>
            <a:p>
              <a:pPr algn="ctr"/>
              <a:r>
                <a:rPr lang="es-MX" sz="2000" b="0" i="0" strike="noStrike" cap="none" spc="0" baseline="0" dirty="0">
                  <a:solidFill>
                    <a:srgbClr val="000000"/>
                  </a:solidFill>
                  <a:effectLst/>
                  <a:latin typeface="Tahoma"/>
                  <a:ea typeface="Tahoma"/>
                  <a:cs typeface="Tahoma"/>
                </a:rPr>
                <a:t>Declaraciones “</a:t>
              </a:r>
              <a:r>
                <a:rPr lang="es-MX" sz="2000" dirty="0">
                  <a:solidFill>
                    <a:srgbClr val="000000"/>
                  </a:solidFill>
                  <a:latin typeface="Tahoma"/>
                  <a:ea typeface="Tahoma"/>
                  <a:cs typeface="Tahoma"/>
                </a:rPr>
                <a:t>tú</a:t>
              </a:r>
              <a:r>
                <a:rPr lang="es-MX" sz="2000" b="0" i="0" strike="noStrike" cap="none" spc="0" baseline="0" dirty="0">
                  <a:solidFill>
                    <a:srgbClr val="000000"/>
                  </a:solidFill>
                  <a:effectLst/>
                  <a:latin typeface="Tahoma"/>
                  <a:ea typeface="Tahoma"/>
                  <a:cs typeface="Tahoma"/>
                </a:rPr>
                <a:t>”</a:t>
              </a:r>
            </a:p>
          </p:txBody>
        </p:sp>
        <p:sp>
          <p:nvSpPr>
            <p:cNvPr id="19" name="Rectangle 18"/>
            <p:cNvSpPr/>
            <p:nvPr/>
          </p:nvSpPr>
          <p:spPr>
            <a:xfrm>
              <a:off x="4803045" y="3766783"/>
              <a:ext cx="2705101" cy="396240"/>
            </a:xfrm>
            <a:prstGeom prst="rect">
              <a:avLst/>
            </a:prstGeom>
            <a:ln w="57150">
              <a:solidFill>
                <a:schemeClr val="tx1"/>
              </a:solidFill>
            </a:ln>
          </p:spPr>
          <p:txBody>
            <a:bodyPr wrap="square">
              <a:spAutoFit/>
            </a:bodyPr>
            <a:lstStyle/>
            <a:p>
              <a:pPr algn="ctr"/>
              <a:r>
                <a:rPr lang="es-MX" sz="2000" b="0" i="0" strike="noStrike" cap="none" spc="0" baseline="0" dirty="0">
                  <a:solidFill>
                    <a:srgbClr val="000000"/>
                  </a:solidFill>
                  <a:effectLst/>
                  <a:latin typeface="Tahoma"/>
                  <a:ea typeface="Tahoma"/>
                  <a:cs typeface="Tahoma"/>
                </a:rPr>
                <a:t>Declaraciones “yo”</a:t>
              </a:r>
            </a:p>
          </p:txBody>
        </p:sp>
        <p:sp>
          <p:nvSpPr>
            <p:cNvPr id="20" name="Rectangle 19"/>
            <p:cNvSpPr/>
            <p:nvPr/>
          </p:nvSpPr>
          <p:spPr>
            <a:xfrm>
              <a:off x="9019446" y="3766783"/>
              <a:ext cx="2705101" cy="396240"/>
            </a:xfrm>
            <a:prstGeom prst="rect">
              <a:avLst/>
            </a:prstGeom>
            <a:ln w="57150">
              <a:solidFill>
                <a:schemeClr val="tx1"/>
              </a:solidFill>
            </a:ln>
          </p:spPr>
          <p:txBody>
            <a:bodyPr wrap="square">
              <a:spAutoFit/>
            </a:bodyPr>
            <a:lstStyle/>
            <a:p>
              <a:pPr algn="ctr"/>
              <a:r>
                <a:rPr lang="es-MX" sz="2000" b="0" i="0" strike="noStrike" cap="none" spc="0" baseline="0">
                  <a:solidFill>
                    <a:srgbClr val="000000"/>
                  </a:solidFill>
                  <a:effectLst/>
                  <a:latin typeface="Tahoma"/>
                  <a:ea typeface="Tahoma"/>
                  <a:cs typeface="Tahoma"/>
                </a:rPr>
                <a:t>Lenguaje agresivo</a:t>
              </a:r>
            </a:p>
          </p:txBody>
        </p:sp>
      </p:grpSp>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rcRect t="29553" r="80478" b="19416"/>
          <a:stretch>
            <a:fillRect/>
          </a:stretch>
        </p:blipFill>
        <p:spPr>
          <a:xfrm>
            <a:off x="101974" y="3429001"/>
            <a:ext cx="1094164" cy="1612202"/>
          </a:xfrm>
          <a:prstGeom prst="rect">
            <a:avLst/>
          </a:prstGeom>
        </p:spPr>
      </p:pic>
      <p:pic>
        <p:nvPicPr>
          <p:cNvPr id="17" name="Picture 16"/>
          <p:cNvPicPr>
            <a:picLocks noChangeAspect="1"/>
          </p:cNvPicPr>
          <p:nvPr/>
        </p:nvPicPr>
        <p:blipFill>
          <a:blip r:embed="rId4">
            <a:extLst>
              <a:ext uri="{28A0092B-C50C-407E-A947-70E740481C1C}">
                <a14:useLocalDpi xmlns:a14="http://schemas.microsoft.com/office/drawing/2010/main" val="0"/>
              </a:ext>
            </a:extLst>
          </a:blip>
          <a:srcRect l="20491" t="29038" r="65078" b="19587"/>
          <a:stretch>
            <a:fillRect/>
          </a:stretch>
        </p:blipFill>
        <p:spPr>
          <a:xfrm>
            <a:off x="4787230" y="3429000"/>
            <a:ext cx="896510" cy="1799039"/>
          </a:xfrm>
          <a:prstGeom prst="rect">
            <a:avLst/>
          </a:prstGeom>
        </p:spPr>
      </p:pic>
      <p:pic>
        <p:nvPicPr>
          <p:cNvPr id="21" name="Picture 20"/>
          <p:cNvPicPr>
            <a:picLocks noChangeAspect="1"/>
          </p:cNvPicPr>
          <p:nvPr/>
        </p:nvPicPr>
        <p:blipFill>
          <a:blip r:embed="rId4" cstate="print">
            <a:extLst>
              <a:ext uri="{28A0092B-C50C-407E-A947-70E740481C1C}">
                <a14:useLocalDpi xmlns:a14="http://schemas.microsoft.com/office/drawing/2010/main" val="0"/>
              </a:ext>
            </a:extLst>
          </a:blip>
          <a:srcRect l="33743" t="25344" r="49114" b="19845"/>
          <a:stretch>
            <a:fillRect/>
          </a:stretch>
        </p:blipFill>
        <p:spPr>
          <a:xfrm>
            <a:off x="8918081" y="3337220"/>
            <a:ext cx="983866" cy="1773182"/>
          </a:xfrm>
          <a:prstGeom prst="rect">
            <a:avLst/>
          </a:prstGeom>
        </p:spPr>
      </p:pic>
      <p:pic>
        <p:nvPicPr>
          <p:cNvPr id="24" name="Picture 23"/>
          <p:cNvPicPr>
            <a:picLocks noChangeAspect="1"/>
          </p:cNvPicPr>
          <p:nvPr/>
        </p:nvPicPr>
        <p:blipFill>
          <a:blip r:embed="rId5">
            <a:extLst>
              <a:ext uri="{28A0092B-C50C-407E-A947-70E740481C1C}">
                <a14:useLocalDpi xmlns:a14="http://schemas.microsoft.com/office/drawing/2010/main" val="0"/>
              </a:ext>
            </a:extLst>
          </a:blip>
          <a:srcRect l="37147" t="37681" r="37800" b="44734"/>
          <a:stretch>
            <a:fillRect/>
          </a:stretch>
        </p:blipFill>
        <p:spPr>
          <a:xfrm>
            <a:off x="10927290" y="202648"/>
            <a:ext cx="1147800" cy="454130"/>
          </a:xfrm>
          <a:prstGeom prst="rect">
            <a:avLst/>
          </a:prstGeom>
        </p:spPr>
      </p:pic>
      <p:sp>
        <p:nvSpPr>
          <p:cNvPr id="25" name="Footer Placeholder 3"/>
          <p:cNvSpPr txBox="1"/>
          <p:nvPr/>
        </p:nvSpPr>
        <p:spPr>
          <a:xfrm>
            <a:off x="8967435" y="6422120"/>
            <a:ext cx="3224565" cy="299809"/>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a:solidFill>
                  <a:srgbClr val="000000"/>
                </a:solidFill>
                <a:effectLst/>
                <a:latin typeface="Verdana"/>
                <a:ea typeface="Verdana"/>
                <a:cs typeface="Verdana"/>
              </a:rPr>
              <a:t>© 2021 Programa de Servicios para Personas con Discapacidades de SAFE</a:t>
            </a:r>
          </a:p>
        </p:txBody>
      </p:sp>
      <p:grpSp>
        <p:nvGrpSpPr>
          <p:cNvPr id="22" name="Group 21"/>
          <p:cNvGrpSpPr/>
          <p:nvPr/>
        </p:nvGrpSpPr>
        <p:grpSpPr>
          <a:xfrm>
            <a:off x="2003376" y="127392"/>
            <a:ext cx="5367242" cy="646331"/>
            <a:chOff x="2143433" y="259759"/>
            <a:chExt cx="5367242" cy="646331"/>
          </a:xfrm>
        </p:grpSpPr>
        <p:sp>
          <p:nvSpPr>
            <p:cNvPr id="23" name="Rectangle 22"/>
            <p:cNvSpPr/>
            <p:nvPr/>
          </p:nvSpPr>
          <p:spPr>
            <a:xfrm>
              <a:off x="2143433" y="287468"/>
              <a:ext cx="3490452" cy="5423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2256085" y="259759"/>
              <a:ext cx="5254590" cy="646331"/>
            </a:xfrm>
            <a:prstGeom prst="rect">
              <a:avLst/>
            </a:prstGeom>
            <a:noFill/>
          </p:spPr>
          <p:txBody>
            <a:bodyPr wrap="square" rtlCol="0">
              <a:spAutoFit/>
            </a:bodyPr>
            <a:lstStyle/>
            <a:p>
              <a:r>
                <a:rPr lang="es-MX" sz="3600" b="0" i="0" strike="noStrike" cap="none" spc="0" baseline="0" dirty="0">
                  <a:solidFill>
                    <a:srgbClr val="000000"/>
                  </a:solidFill>
                  <a:effectLst/>
                  <a:latin typeface="Marvin Round" panose="02000000000000000000" pitchFamily="2" charset="0"/>
                  <a:ea typeface="Open Sans Extrabold"/>
                  <a:cs typeface="Open Sans Extrabold"/>
                </a:rPr>
                <a:t>Boleto de salida</a:t>
              </a:r>
              <a:endParaRPr lang="en-US" sz="3600" dirty="0">
                <a:latin typeface="Marvin Round" panose="02000000000000000000" pitchFamily="2" charset="0"/>
                <a:ea typeface="Open Sans Extrabold" panose="020B0906030804020204" pitchFamily="34" charset="0"/>
                <a:cs typeface="Open Sans Extrabold" panose="020B0906030804020204" pitchFamily="34" charset="0"/>
              </a:endParaRPr>
            </a:p>
          </p:txBody>
        </p:sp>
      </p:grpSp>
    </p:spTree>
    <p:extLst>
      <p:ext uri="{BB962C8B-B14F-4D97-AF65-F5344CB8AC3E}">
        <p14:creationId xmlns:p14="http://schemas.microsoft.com/office/powerpoint/2010/main" val="4104654853"/>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1084265" y="2930632"/>
            <a:ext cx="10023470" cy="640080"/>
          </a:xfrm>
          <a:prstGeom prst="rect">
            <a:avLst/>
          </a:prstGeom>
          <a:noFill/>
          <a:ln w="57150">
            <a:solidFill>
              <a:schemeClr val="tx1"/>
            </a:solidFill>
          </a:ln>
        </p:spPr>
        <p:txBody>
          <a:bodyPr wrap="square" rtlCol="0">
            <a:spAutoFit/>
          </a:bodyPr>
          <a:lstStyle/>
          <a:p>
            <a:pPr algn="ctr"/>
            <a:r>
              <a:rPr lang="es-MX" sz="3600" b="0" i="0" strike="noStrike" cap="none" spc="0" baseline="0">
                <a:solidFill>
                  <a:srgbClr val="000000"/>
                </a:solidFill>
                <a:effectLst/>
                <a:latin typeface="Tahoma"/>
                <a:ea typeface="Tahoma"/>
                <a:cs typeface="Tahoma"/>
              </a:rPr>
              <a:t>¿Por qué es importante la autodefensa?</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rcRect l="37147" t="37681" r="37800" b="44734"/>
          <a:stretch>
            <a:fillRect/>
          </a:stretch>
        </p:blipFill>
        <p:spPr>
          <a:xfrm>
            <a:off x="10927290" y="202648"/>
            <a:ext cx="1147800" cy="454130"/>
          </a:xfrm>
          <a:prstGeom prst="rect">
            <a:avLst/>
          </a:prstGeom>
        </p:spPr>
      </p:pic>
      <p:sp>
        <p:nvSpPr>
          <p:cNvPr id="9" name="Footer Placeholder 3"/>
          <p:cNvSpPr txBox="1"/>
          <p:nvPr/>
        </p:nvSpPr>
        <p:spPr>
          <a:xfrm>
            <a:off x="8967435" y="6422120"/>
            <a:ext cx="3224565" cy="299809"/>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a:solidFill>
                  <a:srgbClr val="000000"/>
                </a:solidFill>
                <a:effectLst/>
                <a:latin typeface="Verdana"/>
                <a:ea typeface="Verdana"/>
                <a:cs typeface="Verdana"/>
              </a:rPr>
              <a:t>© 2021 Programa de Servicios para Personas con Discapacidades de SAFE</a:t>
            </a:r>
          </a:p>
        </p:txBody>
      </p:sp>
      <p:grpSp>
        <p:nvGrpSpPr>
          <p:cNvPr id="7" name="Group 6"/>
          <p:cNvGrpSpPr/>
          <p:nvPr/>
        </p:nvGrpSpPr>
        <p:grpSpPr>
          <a:xfrm>
            <a:off x="2003376" y="127392"/>
            <a:ext cx="5256406" cy="646331"/>
            <a:chOff x="2143433" y="259759"/>
            <a:chExt cx="5256406" cy="646331"/>
          </a:xfrm>
        </p:grpSpPr>
        <p:sp>
          <p:nvSpPr>
            <p:cNvPr id="10" name="Rectangle 9"/>
            <p:cNvSpPr/>
            <p:nvPr/>
          </p:nvSpPr>
          <p:spPr>
            <a:xfrm>
              <a:off x="2143433" y="287468"/>
              <a:ext cx="3490452" cy="5423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2256085" y="259759"/>
              <a:ext cx="5143754" cy="646331"/>
            </a:xfrm>
            <a:prstGeom prst="rect">
              <a:avLst/>
            </a:prstGeom>
            <a:noFill/>
          </p:spPr>
          <p:txBody>
            <a:bodyPr wrap="square" rtlCol="0">
              <a:spAutoFit/>
            </a:bodyPr>
            <a:lstStyle/>
            <a:p>
              <a:r>
                <a:rPr lang="es-MX" sz="3600" b="0" i="0" strike="noStrike" cap="none" spc="0" baseline="0" dirty="0">
                  <a:solidFill>
                    <a:srgbClr val="000000"/>
                  </a:solidFill>
                  <a:effectLst/>
                  <a:latin typeface="Marvin Round" panose="02000000000000000000" pitchFamily="2" charset="0"/>
                  <a:ea typeface="Open Sans Extrabold"/>
                  <a:cs typeface="Open Sans Extrabold"/>
                </a:rPr>
                <a:t>Boleto de salida</a:t>
              </a:r>
              <a:endParaRPr lang="en-US" sz="3600" dirty="0">
                <a:latin typeface="Marvin Round" panose="02000000000000000000" pitchFamily="2" charset="0"/>
                <a:ea typeface="Open Sans Extrabold" panose="020B0906030804020204" pitchFamily="34" charset="0"/>
                <a:cs typeface="Open Sans Extrabold" panose="020B0906030804020204" pitchFamily="34" charset="0"/>
              </a:endParaRPr>
            </a:p>
          </p:txBody>
        </p:sp>
      </p:grpSp>
    </p:spTree>
    <p:extLst>
      <p:ext uri="{BB962C8B-B14F-4D97-AF65-F5344CB8AC3E}">
        <p14:creationId xmlns:p14="http://schemas.microsoft.com/office/powerpoint/2010/main" val="4112138147"/>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22" y="0"/>
            <a:ext cx="12229322" cy="68580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rcRect l="37147" t="37681" r="37800" b="44734"/>
          <a:stretch>
            <a:fillRect/>
          </a:stretch>
        </p:blipFill>
        <p:spPr>
          <a:xfrm>
            <a:off x="10927290" y="202648"/>
            <a:ext cx="1147800" cy="454130"/>
          </a:xfrm>
          <a:prstGeom prst="rect">
            <a:avLst/>
          </a:prstGeom>
        </p:spPr>
      </p:pic>
      <p:sp>
        <p:nvSpPr>
          <p:cNvPr id="7" name="Footer Placeholder 3"/>
          <p:cNvSpPr txBox="1"/>
          <p:nvPr/>
        </p:nvSpPr>
        <p:spPr>
          <a:xfrm>
            <a:off x="8967435" y="6422120"/>
            <a:ext cx="3224565" cy="299809"/>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a:solidFill>
                  <a:srgbClr val="000000"/>
                </a:solidFill>
                <a:effectLst/>
                <a:latin typeface="Verdana"/>
                <a:ea typeface="Verdana"/>
                <a:cs typeface="Verdana"/>
              </a:rPr>
              <a:t>© 2021 Programa de Servicios para Personas con Discapacidades de SAFE</a:t>
            </a:r>
          </a:p>
        </p:txBody>
      </p:sp>
      <p:grpSp>
        <p:nvGrpSpPr>
          <p:cNvPr id="8" name="Group 7"/>
          <p:cNvGrpSpPr/>
          <p:nvPr/>
        </p:nvGrpSpPr>
        <p:grpSpPr>
          <a:xfrm>
            <a:off x="0" y="-1"/>
            <a:ext cx="12192001" cy="6872479"/>
            <a:chOff x="0" y="-1"/>
            <a:chExt cx="12192001" cy="6872479"/>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6872479"/>
            </a:xfrm>
            <a:prstGeom prst="rect">
              <a:avLst/>
            </a:prstGeom>
          </p:spPr>
        </p:pic>
        <p:sp>
          <p:nvSpPr>
            <p:cNvPr id="10" name="Footer Placeholder 3"/>
            <p:cNvSpPr txBox="1"/>
            <p:nvPr/>
          </p:nvSpPr>
          <p:spPr>
            <a:xfrm>
              <a:off x="8404699" y="6478621"/>
              <a:ext cx="3787302" cy="379379"/>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1000" b="1" i="0" strike="noStrike" cap="all" spc="0" baseline="0">
                  <a:solidFill>
                    <a:srgbClr val="000000"/>
                  </a:solidFill>
                  <a:effectLst/>
                  <a:latin typeface="Verdana"/>
                  <a:ea typeface="Verdana"/>
                  <a:cs typeface="Verdana"/>
                </a:rPr>
                <a:t>© 2021 Programa de Servicios para Personas con Discapacidades de SAFE</a:t>
              </a:r>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rcRect l="37147" t="37681" r="37800" b="44734"/>
            <a:stretch>
              <a:fillRect/>
            </a:stretch>
          </p:blipFill>
          <p:spPr>
            <a:xfrm>
              <a:off x="10927290" y="202648"/>
              <a:ext cx="1147800" cy="454130"/>
            </a:xfrm>
            <a:prstGeom prst="rect">
              <a:avLst/>
            </a:prstGeom>
          </p:spPr>
        </p:pic>
        <p:sp>
          <p:nvSpPr>
            <p:cNvPr id="12" name="Rectangle 11"/>
            <p:cNvSpPr/>
            <p:nvPr/>
          </p:nvSpPr>
          <p:spPr>
            <a:xfrm>
              <a:off x="7410893" y="3189767"/>
              <a:ext cx="3253563" cy="4997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8612372" y="3689498"/>
              <a:ext cx="1616149" cy="3083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p:cNvGrpSpPr/>
            <p:nvPr/>
          </p:nvGrpSpPr>
          <p:grpSpPr>
            <a:xfrm>
              <a:off x="2413240" y="153778"/>
              <a:ext cx="8357541" cy="3986113"/>
              <a:chOff x="2413240" y="153778"/>
              <a:chExt cx="8357541" cy="3986113"/>
            </a:xfrm>
          </p:grpSpPr>
          <p:sp>
            <p:nvSpPr>
              <p:cNvPr id="15" name="Rectangle 14"/>
              <p:cNvSpPr/>
              <p:nvPr/>
            </p:nvSpPr>
            <p:spPr>
              <a:xfrm>
                <a:off x="2413240" y="191473"/>
                <a:ext cx="4446585" cy="5423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635129" y="153778"/>
                <a:ext cx="5261962" cy="640080"/>
              </a:xfrm>
              <a:prstGeom prst="rect">
                <a:avLst/>
              </a:prstGeom>
              <a:noFill/>
            </p:spPr>
            <p:txBody>
              <a:bodyPr wrap="square" rtlCol="0">
                <a:spAutoFit/>
              </a:bodyPr>
              <a:lstStyle/>
              <a:p>
                <a:r>
                  <a:rPr lang="es-MX" sz="3600" b="0" i="0" strike="noStrike" cap="none" spc="0" baseline="0" dirty="0">
                    <a:solidFill>
                      <a:srgbClr val="000000"/>
                    </a:solidFill>
                    <a:effectLst/>
                    <a:latin typeface="Marvin Round" panose="02000000000000000000" pitchFamily="2" charset="0"/>
                    <a:ea typeface="Open Sans Extrabold"/>
                    <a:cs typeface="Open Sans Extrabold"/>
                  </a:rPr>
                  <a:t>Porra de poder</a:t>
                </a:r>
                <a:endParaRPr lang="en-US" sz="3600" dirty="0">
                  <a:latin typeface="Marvin Round" panose="02000000000000000000" pitchFamily="2" charset="0"/>
                  <a:ea typeface="Open Sans Extrabold" panose="020B0906030804020204" pitchFamily="34" charset="0"/>
                  <a:cs typeface="Open Sans Extrabold" panose="020B0906030804020204" pitchFamily="34" charset="0"/>
                </a:endParaRPr>
              </a:p>
            </p:txBody>
          </p:sp>
          <p:sp>
            <p:nvSpPr>
              <p:cNvPr id="17" name="Oval 16"/>
              <p:cNvSpPr/>
              <p:nvPr/>
            </p:nvSpPr>
            <p:spPr>
              <a:xfrm>
                <a:off x="7113181" y="1956390"/>
                <a:ext cx="3657600" cy="176500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7424579" y="1610051"/>
                <a:ext cx="3178281" cy="2529840"/>
              </a:xfrm>
              <a:prstGeom prst="rect">
                <a:avLst/>
              </a:prstGeom>
              <a:noFill/>
            </p:spPr>
            <p:txBody>
              <a:bodyPr wrap="square" rtlCol="0">
                <a:spAutoFit/>
              </a:bodyPr>
              <a:lstStyle/>
              <a:p>
                <a:pPr algn="ctr"/>
                <a:r>
                  <a:rPr lang="es-MX" sz="4000" b="0" i="0" strike="noStrike" cap="none" spc="0" baseline="0">
                    <a:solidFill>
                      <a:srgbClr val="000000"/>
                    </a:solidFill>
                    <a:effectLst/>
                    <a:latin typeface="Tahoma"/>
                    <a:ea typeface="Tahoma"/>
                    <a:cs typeface="Tahoma"/>
                  </a:rPr>
                  <a:t>¡¡ME CONOZCO MEJOR QUE NADIE!!</a:t>
                </a:r>
                <a:endParaRPr lang="en-US" sz="4000">
                  <a:latin typeface="Tahoma" panose="020B0604030504040204" pitchFamily="34" charset="0"/>
                  <a:ea typeface="Tahoma" panose="020B0604030504040204" pitchFamily="34" charset="0"/>
                  <a:cs typeface="Tahoma" panose="020B0604030504040204" pitchFamily="34" charset="0"/>
                </a:endParaRPr>
              </a:p>
            </p:txBody>
          </p:sp>
        </p:grpSp>
      </p:grpSp>
    </p:spTree>
    <p:extLst>
      <p:ext uri="{BB962C8B-B14F-4D97-AF65-F5344CB8AC3E}">
        <p14:creationId xmlns:p14="http://schemas.microsoft.com/office/powerpoint/2010/main" val="232252828"/>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rcRect t="77386"/>
          <a:stretch>
            <a:fillRect/>
          </a:stretch>
        </p:blipFill>
        <p:spPr>
          <a:xfrm>
            <a:off x="0" y="5307106"/>
            <a:ext cx="12192000" cy="1550894"/>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rcRect l="37147" t="37681" r="37800" b="44734"/>
          <a:stretch>
            <a:fillRect/>
          </a:stretch>
        </p:blipFill>
        <p:spPr>
          <a:xfrm>
            <a:off x="10532810" y="287468"/>
            <a:ext cx="1370700" cy="542321"/>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62136" y="1200292"/>
            <a:ext cx="10338064" cy="3618322"/>
          </a:xfrm>
          <a:prstGeom prst="rect">
            <a:avLst/>
          </a:prstGeom>
        </p:spPr>
      </p:pic>
      <p:sp>
        <p:nvSpPr>
          <p:cNvPr id="7" name="Footer Placeholder 3">
            <a:extLst>
              <a:ext uri="{FF2B5EF4-FFF2-40B4-BE49-F238E27FC236}">
                <a16:creationId xmlns:a16="http://schemas.microsoft.com/office/drawing/2014/main" id="{D8D094B8-04B9-4AA0-B12A-CB8E9EB4D9A0}"/>
              </a:ext>
            </a:extLst>
          </p:cNvPr>
          <p:cNvSpPr txBox="1"/>
          <p:nvPr/>
        </p:nvSpPr>
        <p:spPr>
          <a:xfrm>
            <a:off x="6461287" y="6603916"/>
            <a:ext cx="5736517" cy="237533"/>
          </a:xfrm>
          <a:prstGeom prst="rect">
            <a:avLst/>
          </a:prstGeom>
          <a:no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a:solidFill>
                  <a:srgbClr val="000000"/>
                </a:solidFill>
                <a:effectLst/>
                <a:latin typeface="Verdana"/>
                <a:ea typeface="Verdana"/>
                <a:cs typeface="Verdana"/>
              </a:rPr>
              <a:t>© 2022 Programa de Servicios de SAFE para Personas con Discapacidades </a:t>
            </a:r>
          </a:p>
        </p:txBody>
      </p:sp>
      <p:sp>
        <p:nvSpPr>
          <p:cNvPr id="2" name="TextBox 1">
            <a:extLst>
              <a:ext uri="{FF2B5EF4-FFF2-40B4-BE49-F238E27FC236}">
                <a16:creationId xmlns:a16="http://schemas.microsoft.com/office/drawing/2014/main" id="{B4EEF88D-85E4-4E6B-91DD-B7D37DA2B111}"/>
              </a:ext>
            </a:extLst>
          </p:cNvPr>
          <p:cNvSpPr txBox="1"/>
          <p:nvPr/>
        </p:nvSpPr>
        <p:spPr>
          <a:xfrm>
            <a:off x="4462202" y="1578292"/>
            <a:ext cx="7174209" cy="3170099"/>
          </a:xfrm>
          <a:prstGeom prst="rect">
            <a:avLst/>
          </a:prstGeom>
          <a:solidFill>
            <a:schemeClr val="bg1"/>
          </a:solidFill>
        </p:spPr>
        <p:txBody>
          <a:bodyPr wrap="square" rtlCol="0">
            <a:spAutoFit/>
          </a:bodyPr>
          <a:lstStyle/>
          <a:p>
            <a:r>
              <a:rPr lang="es-MX" sz="2000" b="0" i="0" strike="noStrike" cap="none" spc="0" baseline="0" dirty="0">
                <a:solidFill>
                  <a:srgbClr val="000000"/>
                </a:solidFill>
                <a:effectLst/>
                <a:latin typeface="Arial"/>
                <a:ea typeface="Arial"/>
                <a:cs typeface="Arial"/>
              </a:rPr>
              <a:t>El Consejo de Texas para las Discapacidades del Desarrollo (Texas Council </a:t>
            </a:r>
            <a:r>
              <a:rPr lang="es-MX" sz="2000" b="0" i="0" strike="noStrike" cap="none" spc="0" baseline="0" dirty="0" err="1">
                <a:solidFill>
                  <a:srgbClr val="000000"/>
                </a:solidFill>
                <a:effectLst/>
                <a:latin typeface="Arial"/>
                <a:ea typeface="Arial"/>
                <a:cs typeface="Arial"/>
              </a:rPr>
              <a:t>for</a:t>
            </a:r>
            <a:r>
              <a:rPr lang="es-MX" sz="2000" b="0" i="0" strike="noStrike" cap="none" spc="0" baseline="0" dirty="0">
                <a:solidFill>
                  <a:srgbClr val="000000"/>
                </a:solidFill>
                <a:effectLst/>
                <a:latin typeface="Arial"/>
                <a:ea typeface="Arial"/>
                <a:cs typeface="Arial"/>
              </a:rPr>
              <a:t> </a:t>
            </a:r>
            <a:r>
              <a:rPr lang="es-MX" sz="2000" b="0" i="0" strike="noStrike" cap="none" spc="0" baseline="0" dirty="0" err="1">
                <a:solidFill>
                  <a:srgbClr val="000000"/>
                </a:solidFill>
                <a:effectLst/>
                <a:latin typeface="Arial"/>
                <a:ea typeface="Arial"/>
                <a:cs typeface="Arial"/>
              </a:rPr>
              <a:t>Developmental</a:t>
            </a:r>
            <a:r>
              <a:rPr lang="es-MX" sz="2000" b="0" i="0" strike="noStrike" cap="none" spc="0" baseline="0" dirty="0">
                <a:solidFill>
                  <a:srgbClr val="000000"/>
                </a:solidFill>
                <a:effectLst/>
                <a:latin typeface="Arial"/>
                <a:ea typeface="Arial"/>
                <a:cs typeface="Arial"/>
              </a:rPr>
              <a:t> </a:t>
            </a:r>
            <a:r>
              <a:rPr lang="es-MX" sz="2000" b="0" i="0" strike="noStrike" cap="none" spc="0" baseline="0" dirty="0" err="1">
                <a:solidFill>
                  <a:srgbClr val="000000"/>
                </a:solidFill>
                <a:effectLst/>
                <a:latin typeface="Arial"/>
                <a:ea typeface="Arial"/>
                <a:cs typeface="Arial"/>
              </a:rPr>
              <a:t>Disabilities</a:t>
            </a:r>
            <a:r>
              <a:rPr lang="es-MX" sz="2000" b="0" i="0" strike="noStrike" cap="none" spc="0" baseline="0" dirty="0">
                <a:solidFill>
                  <a:srgbClr val="000000"/>
                </a:solidFill>
                <a:effectLst/>
                <a:latin typeface="Arial"/>
                <a:ea typeface="Arial"/>
                <a:cs typeface="Arial"/>
              </a:rPr>
              <a:t>, TCDD) apoya este Proyecto a través de una concesión de fondos de financiamiento del 100% de la Administración para la Vida en la Comunidad (</a:t>
            </a:r>
            <a:r>
              <a:rPr lang="es-MX" sz="2000" b="0" i="0" strike="noStrike" cap="none" spc="0" baseline="0" dirty="0" err="1">
                <a:solidFill>
                  <a:srgbClr val="000000"/>
                </a:solidFill>
                <a:effectLst/>
                <a:latin typeface="Arial"/>
                <a:ea typeface="Arial"/>
                <a:cs typeface="Arial"/>
              </a:rPr>
              <a:t>Administration</a:t>
            </a:r>
            <a:r>
              <a:rPr lang="es-MX" sz="2000" b="0" i="0" strike="noStrike" cap="none" spc="0" baseline="0" dirty="0">
                <a:solidFill>
                  <a:srgbClr val="000000"/>
                </a:solidFill>
                <a:effectLst/>
                <a:latin typeface="Arial"/>
                <a:ea typeface="Arial"/>
                <a:cs typeface="Arial"/>
              </a:rPr>
              <a:t> </a:t>
            </a:r>
            <a:r>
              <a:rPr lang="es-MX" sz="2000" b="0" i="0" strike="noStrike" cap="none" spc="0" baseline="0" dirty="0" err="1">
                <a:solidFill>
                  <a:srgbClr val="000000"/>
                </a:solidFill>
                <a:effectLst/>
                <a:latin typeface="Arial"/>
                <a:ea typeface="Arial"/>
                <a:cs typeface="Arial"/>
              </a:rPr>
              <a:t>for</a:t>
            </a:r>
            <a:r>
              <a:rPr lang="es-MX" sz="2000" b="0" i="0" strike="noStrike" cap="none" spc="0" baseline="0" dirty="0">
                <a:solidFill>
                  <a:srgbClr val="000000"/>
                </a:solidFill>
                <a:effectLst/>
                <a:latin typeface="Arial"/>
                <a:ea typeface="Arial"/>
                <a:cs typeface="Arial"/>
              </a:rPr>
              <a:t> </a:t>
            </a:r>
            <a:r>
              <a:rPr lang="es-MX" sz="2000" b="0" i="0" strike="noStrike" cap="none" spc="0" baseline="0" dirty="0" err="1">
                <a:solidFill>
                  <a:srgbClr val="000000"/>
                </a:solidFill>
                <a:effectLst/>
                <a:latin typeface="Arial"/>
                <a:ea typeface="Arial"/>
                <a:cs typeface="Arial"/>
              </a:rPr>
              <a:t>Community</a:t>
            </a:r>
            <a:r>
              <a:rPr lang="es-MX" sz="2000" b="0" i="0" strike="noStrike" cap="none" spc="0" baseline="0" dirty="0">
                <a:solidFill>
                  <a:srgbClr val="000000"/>
                </a:solidFill>
                <a:effectLst/>
                <a:latin typeface="Arial"/>
                <a:ea typeface="Arial"/>
                <a:cs typeface="Arial"/>
              </a:rPr>
              <a:t> Living, ACL) de EE. UU., Departamento de Salud y Servicios Humanos, Washington, D.C., 20201 por un total de $6,161,072. Los esfuerzos del consejo son de quienes reciben la concesión y no necesariamente representan las </a:t>
            </a:r>
            <a:r>
              <a:rPr lang="es-MX" sz="2000" dirty="0">
                <a:solidFill>
                  <a:srgbClr val="000000"/>
                </a:solidFill>
                <a:latin typeface="Arial"/>
                <a:ea typeface="Arial"/>
                <a:cs typeface="Arial"/>
              </a:rPr>
              <a:t>opiniones</a:t>
            </a:r>
            <a:r>
              <a:rPr lang="es-MX" sz="2000" b="0" i="0" strike="noStrike" cap="none" spc="0" baseline="0" dirty="0">
                <a:solidFill>
                  <a:srgbClr val="000000"/>
                </a:solidFill>
                <a:effectLst/>
                <a:latin typeface="Arial"/>
                <a:ea typeface="Arial"/>
                <a:cs typeface="Arial"/>
              </a:rPr>
              <a:t> oficiales de ACL, HHS ni del gobierno ni son endosadas por estos.</a:t>
            </a:r>
          </a:p>
        </p:txBody>
      </p:sp>
      <p:sp>
        <p:nvSpPr>
          <p:cNvPr id="6" name="TextBox 5">
            <a:extLst>
              <a:ext uri="{FF2B5EF4-FFF2-40B4-BE49-F238E27FC236}">
                <a16:creationId xmlns:a16="http://schemas.microsoft.com/office/drawing/2014/main" id="{774AA16D-3696-3E85-CEDF-68AB55C95C1A}"/>
              </a:ext>
            </a:extLst>
          </p:cNvPr>
          <p:cNvSpPr txBox="1"/>
          <p:nvPr/>
        </p:nvSpPr>
        <p:spPr>
          <a:xfrm>
            <a:off x="1736035" y="1709530"/>
            <a:ext cx="2662378" cy="2585323"/>
          </a:xfrm>
          <a:prstGeom prst="rect">
            <a:avLst/>
          </a:prstGeom>
          <a:solidFill>
            <a:schemeClr val="bg1"/>
          </a:solidFill>
        </p:spPr>
        <p:txBody>
          <a:bodyPr wrap="square" rtlCol="0">
            <a:spAutoFit/>
          </a:bodyPr>
          <a:lstStyle/>
          <a:p>
            <a:endParaRPr lang="en-US" dirty="0"/>
          </a:p>
        </p:txBody>
      </p:sp>
      <p:pic>
        <p:nvPicPr>
          <p:cNvPr id="5" name="Picture 4">
            <a:extLst>
              <a:ext uri="{FF2B5EF4-FFF2-40B4-BE49-F238E27FC236}">
                <a16:creationId xmlns:a16="http://schemas.microsoft.com/office/drawing/2014/main" id="{E7AC28A8-9281-5120-C1B7-566AD2092CC5}"/>
              </a:ext>
            </a:extLst>
          </p:cNvPr>
          <p:cNvPicPr>
            <a:picLocks noChangeAspect="1"/>
          </p:cNvPicPr>
          <p:nvPr/>
        </p:nvPicPr>
        <p:blipFill>
          <a:blip r:embed="rId6"/>
          <a:stretch>
            <a:fillRect/>
          </a:stretch>
        </p:blipFill>
        <p:spPr>
          <a:xfrm>
            <a:off x="0" y="2107093"/>
            <a:ext cx="4462202" cy="1852623"/>
          </a:xfrm>
          <a:prstGeom prst="rect">
            <a:avLst/>
          </a:prstGeom>
        </p:spPr>
      </p:pic>
    </p:spTree>
    <p:extLst>
      <p:ext uri="{BB962C8B-B14F-4D97-AF65-F5344CB8AC3E}">
        <p14:creationId xmlns:p14="http://schemas.microsoft.com/office/powerpoint/2010/main" val="3109150336"/>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rcRect t="77386"/>
          <a:stretch>
            <a:fillRect/>
          </a:stretch>
        </p:blipFill>
        <p:spPr>
          <a:xfrm>
            <a:off x="0" y="5307106"/>
            <a:ext cx="12192000" cy="1550894"/>
          </a:xfrm>
          <a:prstGeom prst="rect">
            <a:avLst/>
          </a:prstGeom>
        </p:spPr>
      </p:pic>
      <p:sp>
        <p:nvSpPr>
          <p:cNvPr id="4" name="Footer Placeholder 3"/>
          <p:cNvSpPr txBox="1"/>
          <p:nvPr/>
        </p:nvSpPr>
        <p:spPr>
          <a:xfrm>
            <a:off x="8967435" y="6422120"/>
            <a:ext cx="3224565" cy="299809"/>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a:solidFill>
                  <a:srgbClr val="000000"/>
                </a:solidFill>
                <a:effectLst/>
                <a:latin typeface="Verdana"/>
                <a:ea typeface="Verdana"/>
                <a:cs typeface="Verdana"/>
              </a:rPr>
              <a:t>© 2021 Programa de Servicios para Personas con Discapacidades de SAFE</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rcRect l="37147" t="37681" r="37800" b="44734"/>
          <a:stretch>
            <a:fillRect/>
          </a:stretch>
        </p:blipFill>
        <p:spPr>
          <a:xfrm>
            <a:off x="10927290" y="202648"/>
            <a:ext cx="1147800" cy="45413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47845" y="232908"/>
            <a:ext cx="2696309" cy="1160616"/>
          </a:xfrm>
          <a:prstGeom prst="rect">
            <a:avLst/>
          </a:prstGeom>
        </p:spPr>
      </p:pic>
      <p:sp>
        <p:nvSpPr>
          <p:cNvPr id="5" name="Rectangle 4">
            <a:extLst>
              <a:ext uri="{FF2B5EF4-FFF2-40B4-BE49-F238E27FC236}">
                <a16:creationId xmlns:a16="http://schemas.microsoft.com/office/drawing/2014/main" id="{584E6395-F1E6-0389-3AFA-4F2B89E95D37}"/>
              </a:ext>
            </a:extLst>
          </p:cNvPr>
          <p:cNvSpPr/>
          <p:nvPr/>
        </p:nvSpPr>
        <p:spPr>
          <a:xfrm>
            <a:off x="275975" y="1442925"/>
            <a:ext cx="11559275" cy="4785926"/>
          </a:xfrm>
          <a:prstGeom prst="rect">
            <a:avLst/>
          </a:prstGeom>
        </p:spPr>
        <p:txBody>
          <a:bodyPr wrap="square">
            <a:spAutoFit/>
          </a:bodyPr>
          <a:lstStyle/>
          <a:p>
            <a:r>
              <a:rPr lang="es-MX" sz="1500" dirty="0"/>
              <a:t>Este programa de estudios se ofrece en línea sin costo. Puede usar estos recursos en su formato original, solo para fines educativos. Por favor, atribuye el crédito de manera debida a </a:t>
            </a:r>
            <a:r>
              <a:rPr lang="es-MX" sz="1500" dirty="0" err="1"/>
              <a:t>The</a:t>
            </a:r>
            <a:r>
              <a:rPr lang="es-MX" sz="1500" dirty="0"/>
              <a:t> SAFE Alliance. (Consulte la cita en la parte inferior de la página). </a:t>
            </a:r>
            <a:endParaRPr lang="en-US" sz="1500" dirty="0"/>
          </a:p>
          <a:p>
            <a:endParaRPr lang="es-MX" sz="1500" dirty="0"/>
          </a:p>
          <a:p>
            <a:r>
              <a:rPr lang="es-MX" sz="1500" dirty="0"/>
              <a:t>Le pedimos que no modifique las imágenes, las diapositivas, ni los materiales de la planificación didáctica del programa de estudios. No puede usar el programa de estudios Mis derechos, mi vida (</a:t>
            </a:r>
            <a:r>
              <a:rPr lang="es-MX" sz="1500" dirty="0" err="1"/>
              <a:t>My</a:t>
            </a:r>
            <a:r>
              <a:rPr lang="es-MX" sz="1500" dirty="0"/>
              <a:t> </a:t>
            </a:r>
            <a:r>
              <a:rPr lang="es-MX" sz="1500" dirty="0" err="1"/>
              <a:t>Rights</a:t>
            </a:r>
            <a:r>
              <a:rPr lang="es-MX" sz="1500" dirty="0"/>
              <a:t> </a:t>
            </a:r>
            <a:r>
              <a:rPr lang="es-MX" sz="1500" dirty="0" err="1"/>
              <a:t>My</a:t>
            </a:r>
            <a:r>
              <a:rPr lang="es-MX" sz="1500" dirty="0"/>
              <a:t> </a:t>
            </a:r>
            <a:r>
              <a:rPr lang="es-MX" sz="1500" dirty="0" err="1"/>
              <a:t>Life</a:t>
            </a:r>
            <a:r>
              <a:rPr lang="es-MX" sz="1500" dirty="0"/>
              <a:t>) (para mayores de 18 años o para preparatoria) para fines comerciales (entre otros, para vender talleres que usted facilite con base en él, para crear enlaces o sitios web para redistribuir cualquier material asociado con el programa de estudios Mis derechos, mi vida o </a:t>
            </a:r>
            <a:r>
              <a:rPr lang="es-MX" sz="1500" dirty="0" err="1"/>
              <a:t>My</a:t>
            </a:r>
            <a:r>
              <a:rPr lang="es-MX" sz="1500" dirty="0"/>
              <a:t> </a:t>
            </a:r>
            <a:r>
              <a:rPr lang="es-MX" sz="1500" dirty="0" err="1"/>
              <a:t>Rights</a:t>
            </a:r>
            <a:r>
              <a:rPr lang="es-MX" sz="1500" dirty="0"/>
              <a:t> </a:t>
            </a:r>
            <a:r>
              <a:rPr lang="es-MX" sz="1500" dirty="0" err="1"/>
              <a:t>My</a:t>
            </a:r>
            <a:r>
              <a:rPr lang="es-MX" sz="1500" dirty="0"/>
              <a:t> </a:t>
            </a:r>
            <a:r>
              <a:rPr lang="es-MX" sz="1500" dirty="0" err="1"/>
              <a:t>Life</a:t>
            </a:r>
            <a:r>
              <a:rPr lang="es-MX" sz="1500" dirty="0"/>
              <a:t> de SAFE). </a:t>
            </a:r>
            <a:endParaRPr lang="en-US" sz="1500" dirty="0"/>
          </a:p>
          <a:p>
            <a:endParaRPr lang="es-ES" sz="1500" dirty="0"/>
          </a:p>
          <a:p>
            <a:r>
              <a:rPr lang="es-ES" sz="1500" dirty="0"/>
              <a:t>Este recurso, </a:t>
            </a:r>
            <a:r>
              <a:rPr lang="es-ES" sz="1500" i="1" dirty="0"/>
              <a:t>Mis derechos, mi vida: un plan de estudios para relaciones más sanas (</a:t>
            </a:r>
            <a:r>
              <a:rPr lang="es-ES" sz="1500" i="1" dirty="0" err="1"/>
              <a:t>My</a:t>
            </a:r>
            <a:r>
              <a:rPr lang="es-ES" sz="1500" i="1" dirty="0"/>
              <a:t> </a:t>
            </a:r>
            <a:r>
              <a:rPr lang="es-ES" sz="1500" i="1" dirty="0" err="1"/>
              <a:t>Rights</a:t>
            </a:r>
            <a:r>
              <a:rPr lang="es-ES" sz="1500" i="1" dirty="0"/>
              <a:t> </a:t>
            </a:r>
            <a:r>
              <a:rPr lang="es-ES" sz="1500" i="1" dirty="0" err="1"/>
              <a:t>My</a:t>
            </a:r>
            <a:r>
              <a:rPr lang="es-ES" sz="1500" i="1" dirty="0"/>
              <a:t> </a:t>
            </a:r>
            <a:r>
              <a:rPr lang="es-ES" sz="1500" i="1" dirty="0" err="1"/>
              <a:t>Life</a:t>
            </a:r>
            <a:r>
              <a:rPr lang="es-ES" sz="1500" i="1" dirty="0"/>
              <a:t>: A </a:t>
            </a:r>
            <a:r>
              <a:rPr lang="es-ES" sz="1500" i="1" dirty="0" err="1"/>
              <a:t>curriculum</a:t>
            </a:r>
            <a:r>
              <a:rPr lang="es-ES" sz="1500" i="1" dirty="0"/>
              <a:t> </a:t>
            </a:r>
            <a:r>
              <a:rPr lang="es-ES" sz="1500" i="1" dirty="0" err="1"/>
              <a:t>for</a:t>
            </a:r>
            <a:r>
              <a:rPr lang="es-ES" sz="1500" i="1" dirty="0"/>
              <a:t> </a:t>
            </a:r>
            <a:r>
              <a:rPr lang="es-ES" sz="1500" i="1" dirty="0" err="1"/>
              <a:t>healthier</a:t>
            </a:r>
            <a:r>
              <a:rPr lang="es-ES" sz="1500" i="1" dirty="0"/>
              <a:t> </a:t>
            </a:r>
            <a:r>
              <a:rPr lang="es-ES" sz="1500" i="1" dirty="0" err="1"/>
              <a:t>relationships</a:t>
            </a:r>
            <a:r>
              <a:rPr lang="es-ES" sz="1500" i="1" dirty="0"/>
              <a:t>)</a:t>
            </a:r>
            <a:r>
              <a:rPr lang="es-ES" sz="1500" dirty="0"/>
              <a:t> para estudiantes de preparatoria (grados 9 a 12) se basa en la versión original </a:t>
            </a:r>
            <a:r>
              <a:rPr lang="es-ES" sz="1500" i="1" dirty="0"/>
              <a:t>Mis derechos, mi vida: un plan de estudios para relaciones más sanas (</a:t>
            </a:r>
            <a:r>
              <a:rPr lang="es-ES" sz="1500" i="1" dirty="0" err="1"/>
              <a:t>My</a:t>
            </a:r>
            <a:r>
              <a:rPr lang="es-ES" sz="1500" i="1" dirty="0"/>
              <a:t> </a:t>
            </a:r>
            <a:r>
              <a:rPr lang="es-ES" sz="1500" i="1" dirty="0" err="1"/>
              <a:t>Rights</a:t>
            </a:r>
            <a:r>
              <a:rPr lang="es-ES" sz="1500" i="1" dirty="0"/>
              <a:t> </a:t>
            </a:r>
            <a:r>
              <a:rPr lang="es-ES" sz="1500" i="1" dirty="0" err="1"/>
              <a:t>My</a:t>
            </a:r>
            <a:r>
              <a:rPr lang="es-ES" sz="1500" i="1" dirty="0"/>
              <a:t> </a:t>
            </a:r>
            <a:r>
              <a:rPr lang="es-ES" sz="1500" i="1" dirty="0" err="1"/>
              <a:t>Life</a:t>
            </a:r>
            <a:r>
              <a:rPr lang="es-ES" sz="1500" i="1" dirty="0"/>
              <a:t>: A </a:t>
            </a:r>
            <a:r>
              <a:rPr lang="es-ES" sz="1500" i="1" dirty="0" err="1"/>
              <a:t>curriculum</a:t>
            </a:r>
            <a:r>
              <a:rPr lang="es-ES" sz="1500" i="1" dirty="0"/>
              <a:t> </a:t>
            </a:r>
            <a:r>
              <a:rPr lang="es-ES" sz="1500" i="1" dirty="0" err="1"/>
              <a:t>for</a:t>
            </a:r>
            <a:r>
              <a:rPr lang="es-ES" sz="1500" i="1" dirty="0"/>
              <a:t> </a:t>
            </a:r>
            <a:r>
              <a:rPr lang="es-ES" sz="1500" i="1" dirty="0" err="1"/>
              <a:t>safer</a:t>
            </a:r>
            <a:r>
              <a:rPr lang="es-ES" sz="1500" i="1" dirty="0"/>
              <a:t> </a:t>
            </a:r>
            <a:r>
              <a:rPr lang="es-ES" sz="1500" i="1" dirty="0" err="1"/>
              <a:t>relationships</a:t>
            </a:r>
            <a:r>
              <a:rPr lang="es-ES" sz="1500" i="1" dirty="0"/>
              <a:t>) </a:t>
            </a:r>
            <a:r>
              <a:rPr lang="es-ES" sz="1500" dirty="0"/>
              <a:t>para mayores de 18 años escrita por Megan </a:t>
            </a:r>
            <a:r>
              <a:rPr lang="es-ES" sz="1500" dirty="0" err="1"/>
              <a:t>Westmore</a:t>
            </a:r>
            <a:r>
              <a:rPr lang="es-ES" sz="1500" dirty="0"/>
              <a:t>, Heidi </a:t>
            </a:r>
            <a:r>
              <a:rPr lang="es-ES" sz="1500" dirty="0" err="1"/>
              <a:t>Lersch</a:t>
            </a:r>
            <a:r>
              <a:rPr lang="es-ES" sz="1500" dirty="0"/>
              <a:t> y editada por Schwartz, M. (2022). </a:t>
            </a:r>
            <a:r>
              <a:rPr lang="es-MX" sz="1500" dirty="0"/>
              <a:t>La venta de materiales de </a:t>
            </a:r>
            <a:r>
              <a:rPr lang="es-MX" sz="1500" dirty="0" err="1"/>
              <a:t>My</a:t>
            </a:r>
            <a:r>
              <a:rPr lang="es-MX" sz="1500" dirty="0"/>
              <a:t> </a:t>
            </a:r>
            <a:r>
              <a:rPr lang="es-MX" sz="1500" dirty="0" err="1"/>
              <a:t>Rights</a:t>
            </a:r>
            <a:r>
              <a:rPr lang="es-MX" sz="1500" dirty="0"/>
              <a:t> </a:t>
            </a:r>
            <a:r>
              <a:rPr lang="es-MX" sz="1500" dirty="0" err="1"/>
              <a:t>My</a:t>
            </a:r>
            <a:r>
              <a:rPr lang="es-MX" sz="1500" dirty="0"/>
              <a:t> </a:t>
            </a:r>
            <a:r>
              <a:rPr lang="es-MX" sz="1500" dirty="0" err="1"/>
              <a:t>Life</a:t>
            </a:r>
            <a:r>
              <a:rPr lang="es-MX" sz="1500" dirty="0"/>
              <a:t>: A </a:t>
            </a:r>
            <a:r>
              <a:rPr lang="es-MX" sz="1500" dirty="0" err="1"/>
              <a:t>Curriculum</a:t>
            </a:r>
            <a:r>
              <a:rPr lang="es-MX" sz="1500" dirty="0"/>
              <a:t> </a:t>
            </a:r>
            <a:r>
              <a:rPr lang="es-MX" sz="1500" dirty="0" err="1"/>
              <a:t>for</a:t>
            </a:r>
            <a:r>
              <a:rPr lang="es-MX" sz="1500" dirty="0"/>
              <a:t> </a:t>
            </a:r>
            <a:r>
              <a:rPr lang="es-MX" sz="1500" dirty="0" err="1"/>
              <a:t>Safer</a:t>
            </a:r>
            <a:r>
              <a:rPr lang="es-MX" sz="1500" dirty="0"/>
              <a:t> </a:t>
            </a:r>
            <a:r>
              <a:rPr lang="es-MX" sz="1500" dirty="0" err="1"/>
              <a:t>Relationships</a:t>
            </a:r>
            <a:r>
              <a:rPr lang="es-MX" sz="1500" dirty="0"/>
              <a:t> (Mis derechos mi vida: un programa de estudios para relaciones más seguras) es una infracción directa de las leyes de derechos de autor.</a:t>
            </a:r>
            <a:endParaRPr lang="en-US" sz="1500" dirty="0"/>
          </a:p>
          <a:p>
            <a:endParaRPr lang="es-ES" sz="1500" dirty="0"/>
          </a:p>
          <a:p>
            <a:r>
              <a:rPr lang="es-ES" sz="1500" dirty="0" err="1"/>
              <a:t>Burleson</a:t>
            </a:r>
            <a:r>
              <a:rPr lang="es-ES" sz="1500" dirty="0"/>
              <a:t>, Anna Belle y </a:t>
            </a:r>
            <a:r>
              <a:rPr lang="es-ES" sz="1500" dirty="0" err="1"/>
              <a:t>Benitez</a:t>
            </a:r>
            <a:r>
              <a:rPr lang="es-ES" sz="1500" dirty="0"/>
              <a:t>, Sophie (2026) proporcionaron una leve modificación y abreviaron el plan de estudios original (</a:t>
            </a:r>
            <a:r>
              <a:rPr lang="es-ES" sz="1500" dirty="0" err="1"/>
              <a:t>Westmore</a:t>
            </a:r>
            <a:r>
              <a:rPr lang="es-ES" sz="1500" dirty="0"/>
              <a:t> &amp; </a:t>
            </a:r>
            <a:r>
              <a:rPr lang="es-ES" sz="1500" dirty="0" err="1"/>
              <a:t>Lersch</a:t>
            </a:r>
            <a:r>
              <a:rPr lang="es-ES" sz="1500" dirty="0"/>
              <a:t>, 2022) para ofrecer un recurso apropiado para la edad de estudiantes de preparatoria (grados 9 a 12). </a:t>
            </a:r>
            <a:r>
              <a:rPr lang="en-US" sz="1500" dirty="0"/>
              <a:t>Schwartz, M. (Ed.). The SAFE Alliance, Austin, Texas. </a:t>
            </a:r>
          </a:p>
          <a:p>
            <a:endParaRPr lang="en-US" sz="1500" dirty="0"/>
          </a:p>
          <a:p>
            <a:r>
              <a:rPr lang="en-US" sz="1500" dirty="0"/>
              <a:t>Westmore, M. y Lersch, H. (2021 o 2022). </a:t>
            </a:r>
            <a:r>
              <a:rPr lang="en-US" sz="1500" i="1" dirty="0"/>
              <a:t>My Rights My Life: A Curriculum for Safer Relationships</a:t>
            </a:r>
            <a:r>
              <a:rPr lang="en-US" sz="1500" dirty="0"/>
              <a:t>.  </a:t>
            </a:r>
            <a:r>
              <a:rPr lang="es-MX" sz="1500" dirty="0"/>
              <a:t>Schwartz, M. (Ed.). </a:t>
            </a:r>
            <a:r>
              <a:rPr lang="es-MX" sz="1500" dirty="0" err="1"/>
              <a:t>The</a:t>
            </a:r>
            <a:r>
              <a:rPr lang="es-MX" sz="1500" dirty="0"/>
              <a:t> SAFE Alliance. Austin, TX.</a:t>
            </a:r>
            <a:endParaRPr lang="en-US" sz="1500" dirty="0">
              <a:effectLst/>
              <a:latin typeface="Tahoma" panose="020B0604030504040204" pitchFamily="34" charset="0"/>
              <a:ea typeface="Tahoma" panose="020B0604030504040204" pitchFamily="34" charset="0"/>
              <a:cs typeface="Tahoma" panose="020B0604030504040204" pitchFamily="34" charset="0"/>
            </a:endParaRPr>
          </a:p>
          <a:p>
            <a:pPr marR="0" lvl="0">
              <a:spcBef>
                <a:spcPct val="0"/>
              </a:spcBef>
              <a:spcAft>
                <a:spcPct val="0"/>
              </a:spcAft>
            </a:pPr>
            <a:endParaRPr lang="en-US" sz="2000" dirty="0">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300977447"/>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30" y="0"/>
            <a:ext cx="12206748" cy="6858000"/>
          </a:xfrm>
          <a:prstGeom prst="rect">
            <a:avLst/>
          </a:prstGeom>
        </p:spPr>
      </p:pic>
      <p:sp>
        <p:nvSpPr>
          <p:cNvPr id="10" name="TextBox 9"/>
          <p:cNvSpPr txBox="1"/>
          <p:nvPr/>
        </p:nvSpPr>
        <p:spPr>
          <a:xfrm>
            <a:off x="9107408" y="1388277"/>
            <a:ext cx="4369548" cy="518160"/>
          </a:xfrm>
          <a:prstGeom prst="rect">
            <a:avLst/>
          </a:prstGeom>
          <a:noFill/>
        </p:spPr>
        <p:txBody>
          <a:bodyPr wrap="square" rtlCol="0">
            <a:spAutoFit/>
          </a:bodyPr>
          <a:lstStyle/>
          <a:p>
            <a:r>
              <a:rPr lang="es-MX" sz="2800" b="0" i="0" strike="noStrike" cap="none" spc="0" baseline="0">
                <a:solidFill>
                  <a:srgbClr val="000000"/>
                </a:solidFill>
                <a:effectLst/>
                <a:latin typeface="Tahoma"/>
                <a:ea typeface="Tahoma"/>
                <a:cs typeface="Tahoma"/>
              </a:rPr>
              <a:t>Elegir</a:t>
            </a:r>
          </a:p>
        </p:txBody>
      </p:sp>
      <p:sp>
        <p:nvSpPr>
          <p:cNvPr id="11" name="TextBox 10"/>
          <p:cNvSpPr txBox="1"/>
          <p:nvPr/>
        </p:nvSpPr>
        <p:spPr>
          <a:xfrm>
            <a:off x="3942842" y="2342561"/>
            <a:ext cx="5639956" cy="518160"/>
          </a:xfrm>
          <a:prstGeom prst="rect">
            <a:avLst/>
          </a:prstGeom>
          <a:noFill/>
        </p:spPr>
        <p:txBody>
          <a:bodyPr wrap="square" rtlCol="0">
            <a:spAutoFit/>
          </a:bodyPr>
          <a:lstStyle/>
          <a:p>
            <a:r>
              <a:rPr lang="es-MX" sz="2800" b="0" i="0" strike="noStrike" cap="none" spc="0" baseline="0">
                <a:solidFill>
                  <a:srgbClr val="000000"/>
                </a:solidFill>
                <a:effectLst/>
                <a:latin typeface="Tahoma"/>
                <a:ea typeface="Tahoma"/>
                <a:cs typeface="Tahoma"/>
              </a:rPr>
              <a:t>Autodefensa</a:t>
            </a:r>
          </a:p>
        </p:txBody>
      </p:sp>
      <p:sp>
        <p:nvSpPr>
          <p:cNvPr id="12" name="TextBox 11"/>
          <p:cNvSpPr txBox="1"/>
          <p:nvPr/>
        </p:nvSpPr>
        <p:spPr>
          <a:xfrm>
            <a:off x="4723126" y="4566176"/>
            <a:ext cx="5639956" cy="523220"/>
          </a:xfrm>
          <a:prstGeom prst="rect">
            <a:avLst/>
          </a:prstGeom>
          <a:noFill/>
        </p:spPr>
        <p:txBody>
          <a:bodyPr wrap="square" rtlCol="0">
            <a:spAutoFit/>
          </a:bodyPr>
          <a:lstStyle/>
          <a:p>
            <a:r>
              <a:rPr lang="es-MX" sz="2800" b="0" i="0" strike="noStrike" cap="none" spc="0" baseline="0" dirty="0">
                <a:solidFill>
                  <a:srgbClr val="000000"/>
                </a:solidFill>
                <a:effectLst/>
                <a:latin typeface="Tahoma"/>
                <a:ea typeface="Tahoma"/>
                <a:cs typeface="Tahoma"/>
              </a:rPr>
              <a:t>Práctica de Declaraciones “yo”</a:t>
            </a:r>
          </a:p>
        </p:txBody>
      </p:sp>
      <p:sp>
        <p:nvSpPr>
          <p:cNvPr id="14" name="TextBox 13"/>
          <p:cNvSpPr txBox="1"/>
          <p:nvPr/>
        </p:nvSpPr>
        <p:spPr>
          <a:xfrm>
            <a:off x="7646239" y="5489404"/>
            <a:ext cx="3745107" cy="944880"/>
          </a:xfrm>
          <a:prstGeom prst="rect">
            <a:avLst/>
          </a:prstGeom>
          <a:noFill/>
        </p:spPr>
        <p:txBody>
          <a:bodyPr wrap="square" rtlCol="0">
            <a:spAutoFit/>
          </a:bodyPr>
          <a:lstStyle/>
          <a:p>
            <a:pPr algn="ctr"/>
            <a:r>
              <a:rPr lang="es-MX" sz="2800" b="0" i="0" strike="noStrike" cap="none" spc="0" baseline="0" dirty="0">
                <a:solidFill>
                  <a:srgbClr val="000000"/>
                </a:solidFill>
                <a:effectLst/>
                <a:latin typeface="Tahoma"/>
                <a:ea typeface="Tahoma"/>
                <a:cs typeface="Tahoma"/>
              </a:rPr>
              <a:t>Video sobre la autodefensa</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rcRect t="46545" r="56428" b="8262"/>
          <a:stretch>
            <a:fillRect/>
          </a:stretch>
        </p:blipFill>
        <p:spPr>
          <a:xfrm>
            <a:off x="6475849" y="902079"/>
            <a:ext cx="2558062" cy="1495617"/>
          </a:xfrm>
          <a:prstGeom prst="rect">
            <a:avLst/>
          </a:prstGeom>
        </p:spPr>
      </p:pic>
      <p:sp>
        <p:nvSpPr>
          <p:cNvPr id="15" name="TextBox 14"/>
          <p:cNvSpPr txBox="1"/>
          <p:nvPr/>
        </p:nvSpPr>
        <p:spPr>
          <a:xfrm>
            <a:off x="4144606" y="3346474"/>
            <a:ext cx="4757513" cy="523220"/>
          </a:xfrm>
          <a:prstGeom prst="rect">
            <a:avLst/>
          </a:prstGeom>
          <a:noFill/>
        </p:spPr>
        <p:txBody>
          <a:bodyPr wrap="square" rtlCol="0">
            <a:spAutoFit/>
          </a:bodyPr>
          <a:lstStyle/>
          <a:p>
            <a:r>
              <a:rPr lang="es-MX" sz="2800" b="0" i="0" strike="noStrike" cap="none" spc="0" baseline="0" dirty="0">
                <a:solidFill>
                  <a:srgbClr val="000000"/>
                </a:solidFill>
                <a:effectLst/>
                <a:latin typeface="Tahoma"/>
                <a:ea typeface="Tahoma"/>
                <a:cs typeface="Tahoma"/>
              </a:rPr>
              <a:t>Descanso para el cerebro</a:t>
            </a:r>
          </a:p>
        </p:txBody>
      </p:sp>
      <p:pic>
        <p:nvPicPr>
          <p:cNvPr id="16" name="Picture 15"/>
          <p:cNvPicPr>
            <a:picLocks noChangeAspect="1"/>
          </p:cNvPicPr>
          <p:nvPr/>
        </p:nvPicPr>
        <p:blipFill>
          <a:blip r:embed="rId5"/>
          <a:stretch>
            <a:fillRect/>
          </a:stretch>
        </p:blipFill>
        <p:spPr>
          <a:xfrm>
            <a:off x="2331241" y="3207185"/>
            <a:ext cx="1813365" cy="1269928"/>
          </a:xfrm>
          <a:prstGeom prst="rect">
            <a:avLst/>
          </a:prstGeom>
        </p:spPr>
      </p:pic>
      <p:pic>
        <p:nvPicPr>
          <p:cNvPr id="20" name="Picture 19"/>
          <p:cNvPicPr>
            <a:picLocks noChangeAspect="1"/>
          </p:cNvPicPr>
          <p:nvPr/>
        </p:nvPicPr>
        <p:blipFill>
          <a:blip r:embed="rId6" cstate="print">
            <a:extLst>
              <a:ext uri="{28A0092B-C50C-407E-A947-70E740481C1C}">
                <a14:useLocalDpi xmlns:a14="http://schemas.microsoft.com/office/drawing/2010/main" val="0"/>
              </a:ext>
            </a:extLst>
          </a:blip>
          <a:srcRect l="16327" t="59738" r="41600" b="9804"/>
          <a:stretch>
            <a:fillRect/>
          </a:stretch>
        </p:blipFill>
        <p:spPr>
          <a:xfrm>
            <a:off x="2579596" y="4471747"/>
            <a:ext cx="2171892" cy="886254"/>
          </a:xfrm>
          <a:prstGeom prst="rect">
            <a:avLst/>
          </a:prstGeom>
        </p:spPr>
      </p:pic>
      <p:pic>
        <p:nvPicPr>
          <p:cNvPr id="21" name="Picture 20"/>
          <p:cNvPicPr>
            <a:picLocks noChangeAspect="1"/>
          </p:cNvPicPr>
          <p:nvPr/>
        </p:nvPicPr>
        <p:blipFill>
          <a:blip r:embed="rId7">
            <a:extLst>
              <a:ext uri="{28A0092B-C50C-407E-A947-70E740481C1C}">
                <a14:useLocalDpi xmlns:a14="http://schemas.microsoft.com/office/drawing/2010/main" val="0"/>
              </a:ext>
            </a:extLst>
          </a:blip>
          <a:srcRect l="27474" r="20555" b="39894"/>
          <a:stretch>
            <a:fillRect/>
          </a:stretch>
        </p:blipFill>
        <p:spPr>
          <a:xfrm>
            <a:off x="6497375" y="5358001"/>
            <a:ext cx="1667417" cy="1087044"/>
          </a:xfrm>
          <a:prstGeom prst="rect">
            <a:avLst/>
          </a:prstGeom>
        </p:spPr>
      </p:pic>
      <p:pic>
        <p:nvPicPr>
          <p:cNvPr id="23" name="Picture 22"/>
          <p:cNvPicPr>
            <a:picLocks noChangeAspect="1"/>
          </p:cNvPicPr>
          <p:nvPr/>
        </p:nvPicPr>
        <p:blipFill>
          <a:blip r:embed="rId8">
            <a:extLst>
              <a:ext uri="{28A0092B-C50C-407E-A947-70E740481C1C}">
                <a14:useLocalDpi xmlns:a14="http://schemas.microsoft.com/office/drawing/2010/main" val="0"/>
              </a:ext>
            </a:extLst>
          </a:blip>
          <a:srcRect l="37147" t="37681" r="37800" b="44734"/>
          <a:stretch>
            <a:fillRect/>
          </a:stretch>
        </p:blipFill>
        <p:spPr>
          <a:xfrm>
            <a:off x="10927290" y="202648"/>
            <a:ext cx="1147800" cy="454130"/>
          </a:xfrm>
          <a:prstGeom prst="rect">
            <a:avLst/>
          </a:prstGeom>
        </p:spPr>
      </p:pic>
      <p:sp>
        <p:nvSpPr>
          <p:cNvPr id="24" name="Footer Placeholder 3"/>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a:solidFill>
                  <a:srgbClr val="000000"/>
                </a:solidFill>
                <a:effectLst/>
                <a:latin typeface="Verdana"/>
                <a:ea typeface="Verdana"/>
                <a:cs typeface="Verdana"/>
              </a:rPr>
              <a:t>© 2022 Programa de Servicios de SAFE para Personas con Discapacidades</a:t>
            </a:r>
          </a:p>
        </p:txBody>
      </p:sp>
      <p:pic>
        <p:nvPicPr>
          <p:cNvPr id="1026" name="Picture 2" descr="4f9d871a-7f42-41a6-9d44-2b32673f4a0e@namprd16"/>
          <p:cNvPicPr>
            <a:picLocks noChangeAspect="1" noChangeArrowheads="1"/>
          </p:cNvPicPr>
          <p:nvPr/>
        </p:nvPicPr>
        <p:blipFill>
          <a:blip r:embed="rId9">
            <a:extLst>
              <a:ext uri="{28A0092B-C50C-407E-A947-70E740481C1C}">
                <a14:useLocalDpi xmlns:a14="http://schemas.microsoft.com/office/drawing/2010/main" val="0"/>
              </a:ext>
            </a:extLst>
          </a:blip>
          <a:srcRect l="24045" r="20036"/>
          <a:stretch>
            <a:fillRect/>
          </a:stretch>
        </p:blipFill>
        <p:spPr bwMode="auto">
          <a:xfrm>
            <a:off x="2441391" y="1853376"/>
            <a:ext cx="1327470" cy="1335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 descr="4f9d871a-7f42-41a6-9d44-2b32673f4a0e@namprd16"/>
          <p:cNvPicPr>
            <a:picLocks noChangeAspect="1" noChangeArrowheads="1"/>
          </p:cNvPicPr>
          <p:nvPr/>
        </p:nvPicPr>
        <p:blipFill>
          <a:blip r:embed="rId10">
            <a:extLst>
              <a:ext uri="{28A0092B-C50C-407E-A947-70E740481C1C}">
                <a14:useLocalDpi xmlns:a14="http://schemas.microsoft.com/office/drawing/2010/main" val="0"/>
              </a:ext>
            </a:extLst>
          </a:blip>
          <a:srcRect l="24045" r="20036"/>
          <a:stretch>
            <a:fillRect/>
          </a:stretch>
        </p:blipFill>
        <p:spPr bwMode="auto">
          <a:xfrm>
            <a:off x="6868107" y="5481197"/>
            <a:ext cx="925952" cy="931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9" name="Group 18"/>
          <p:cNvGrpSpPr/>
          <p:nvPr/>
        </p:nvGrpSpPr>
        <p:grpSpPr>
          <a:xfrm>
            <a:off x="1877216" y="274635"/>
            <a:ext cx="4424515" cy="646331"/>
            <a:chOff x="2143433" y="259759"/>
            <a:chExt cx="3490452" cy="646331"/>
          </a:xfrm>
        </p:grpSpPr>
        <p:sp>
          <p:nvSpPr>
            <p:cNvPr id="25" name="Rectangle 24"/>
            <p:cNvSpPr/>
            <p:nvPr/>
          </p:nvSpPr>
          <p:spPr>
            <a:xfrm>
              <a:off x="2143433" y="287468"/>
              <a:ext cx="3490452" cy="5423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2143433" y="259759"/>
              <a:ext cx="3490451" cy="646331"/>
            </a:xfrm>
            <a:prstGeom prst="rect">
              <a:avLst/>
            </a:prstGeom>
            <a:noFill/>
          </p:spPr>
          <p:txBody>
            <a:bodyPr wrap="square" rtlCol="0">
              <a:spAutoFit/>
            </a:bodyPr>
            <a:lstStyle/>
            <a:p>
              <a:r>
                <a:rPr lang="es-MX" sz="3600" b="0" i="0" strike="noStrike" cap="none" spc="0" baseline="0" dirty="0">
                  <a:solidFill>
                    <a:srgbClr val="000000"/>
                  </a:solidFill>
                  <a:effectLst/>
                  <a:latin typeface="Marvin Round" panose="02000000000000000000" pitchFamily="2" charset="0"/>
                  <a:ea typeface="Open Sans Extrabold"/>
                  <a:cs typeface="Open Sans Extrabold"/>
                </a:rPr>
                <a:t>La clase de hoy</a:t>
              </a:r>
            </a:p>
          </p:txBody>
        </p:sp>
      </p:grpSp>
    </p:spTree>
    <p:extLst>
      <p:ext uri="{BB962C8B-B14F-4D97-AF65-F5344CB8AC3E}">
        <p14:creationId xmlns:p14="http://schemas.microsoft.com/office/powerpoint/2010/main" val="832122760"/>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rcRect l="36442" t="4183" r="46905" b="72287"/>
          <a:stretch>
            <a:fillRect/>
          </a:stretch>
        </p:blipFill>
        <p:spPr>
          <a:xfrm>
            <a:off x="-29496" y="-14748"/>
            <a:ext cx="2026025" cy="1613647"/>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07462" y="792075"/>
            <a:ext cx="10332150" cy="5824106"/>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rcRect l="37147" t="37681" r="37800" b="44734"/>
          <a:stretch>
            <a:fillRect/>
          </a:stretch>
        </p:blipFill>
        <p:spPr>
          <a:xfrm>
            <a:off x="10927290" y="202648"/>
            <a:ext cx="1147800" cy="454130"/>
          </a:xfrm>
          <a:prstGeom prst="rect">
            <a:avLst/>
          </a:prstGeom>
        </p:spPr>
      </p:pic>
      <p:sp>
        <p:nvSpPr>
          <p:cNvPr id="9" name="Footer Placeholder 3"/>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a:solidFill>
                  <a:srgbClr val="000000"/>
                </a:solidFill>
                <a:effectLst/>
                <a:latin typeface="Verdana"/>
                <a:ea typeface="Verdana"/>
                <a:cs typeface="Verdana"/>
              </a:rPr>
              <a:t>© 2022 Programa de Servicios de SAFE para Personas con Discapacidades</a:t>
            </a:r>
          </a:p>
        </p:txBody>
      </p:sp>
    </p:spTree>
    <p:extLst>
      <p:ext uri="{BB962C8B-B14F-4D97-AF65-F5344CB8AC3E}">
        <p14:creationId xmlns:p14="http://schemas.microsoft.com/office/powerpoint/2010/main" val="947950973"/>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rcRect l="36442" t="4183" r="46905" b="72287"/>
          <a:stretch>
            <a:fillRect/>
          </a:stretch>
        </p:blipFill>
        <p:spPr>
          <a:xfrm>
            <a:off x="-29496" y="-14748"/>
            <a:ext cx="2026025" cy="1613647"/>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0499" y="976703"/>
            <a:ext cx="11661501" cy="6573443"/>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rcRect l="37147" t="37681" r="37800" b="44734"/>
          <a:stretch>
            <a:fillRect/>
          </a:stretch>
        </p:blipFill>
        <p:spPr>
          <a:xfrm>
            <a:off x="10927290" y="202648"/>
            <a:ext cx="1147800" cy="454130"/>
          </a:xfrm>
          <a:prstGeom prst="rect">
            <a:avLst/>
          </a:prstGeom>
        </p:spPr>
      </p:pic>
      <p:sp>
        <p:nvSpPr>
          <p:cNvPr id="9" name="Footer Placeholder 3"/>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a:solidFill>
                  <a:srgbClr val="000000"/>
                </a:solidFill>
                <a:effectLst/>
                <a:latin typeface="Verdana"/>
                <a:ea typeface="Verdana"/>
                <a:cs typeface="Verdana"/>
              </a:rPr>
              <a:t>© 2022 Programa de Servicios de SAFE para Personas con Discapacidades</a:t>
            </a:r>
          </a:p>
        </p:txBody>
      </p:sp>
    </p:spTree>
    <p:extLst>
      <p:ext uri="{BB962C8B-B14F-4D97-AF65-F5344CB8AC3E}">
        <p14:creationId xmlns:p14="http://schemas.microsoft.com/office/powerpoint/2010/main" val="4205262456"/>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rcRect l="36442" t="4183" r="46905" b="72287"/>
          <a:stretch>
            <a:fillRect/>
          </a:stretch>
        </p:blipFill>
        <p:spPr>
          <a:xfrm>
            <a:off x="-29496" y="-14748"/>
            <a:ext cx="2026025" cy="1613647"/>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843" y="0"/>
            <a:ext cx="12166314" cy="685800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rcRect l="37147" t="37681" r="37800" b="44734"/>
          <a:stretch>
            <a:fillRect/>
          </a:stretch>
        </p:blipFill>
        <p:spPr>
          <a:xfrm>
            <a:off x="10927290" y="202648"/>
            <a:ext cx="1147800" cy="454130"/>
          </a:xfrm>
          <a:prstGeom prst="rect">
            <a:avLst/>
          </a:prstGeom>
        </p:spPr>
      </p:pic>
      <p:sp>
        <p:nvSpPr>
          <p:cNvPr id="9" name="Footer Placeholder 3"/>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a:solidFill>
                  <a:srgbClr val="000000"/>
                </a:solidFill>
                <a:effectLst/>
                <a:latin typeface="Verdana"/>
                <a:ea typeface="Verdana"/>
                <a:cs typeface="Verdana"/>
              </a:rPr>
              <a:t>© 2022 Programa de Servicios de SAFE para Personas con Discapacidades</a:t>
            </a:r>
          </a:p>
        </p:txBody>
      </p:sp>
    </p:spTree>
    <p:extLst>
      <p:ext uri="{BB962C8B-B14F-4D97-AF65-F5344CB8AC3E}">
        <p14:creationId xmlns:p14="http://schemas.microsoft.com/office/powerpoint/2010/main" val="2518422433"/>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4903" y="530730"/>
            <a:ext cx="10854813" cy="5962145"/>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rcRect l="4832" t="6144" r="78000" b="69150"/>
          <a:stretch>
            <a:fillRect/>
          </a:stretch>
        </p:blipFill>
        <p:spPr>
          <a:xfrm>
            <a:off x="-14748" y="0"/>
            <a:ext cx="2088777" cy="169433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rcRect l="37147" t="37681" r="37800" b="44734"/>
          <a:stretch>
            <a:fillRect/>
          </a:stretch>
        </p:blipFill>
        <p:spPr>
          <a:xfrm>
            <a:off x="10927290" y="202648"/>
            <a:ext cx="1147800" cy="454130"/>
          </a:xfrm>
          <a:prstGeom prst="rect">
            <a:avLst/>
          </a:prstGeom>
        </p:spPr>
      </p:pic>
      <p:sp>
        <p:nvSpPr>
          <p:cNvPr id="9" name="Footer Placeholder 3"/>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a:solidFill>
                  <a:srgbClr val="000000"/>
                </a:solidFill>
                <a:effectLst/>
                <a:latin typeface="Verdana"/>
                <a:ea typeface="Verdana"/>
                <a:cs typeface="Verdana"/>
              </a:rPr>
              <a:t>© 2022 Programa de Servicios de SAFE para Personas con Discapacidades</a:t>
            </a:r>
          </a:p>
        </p:txBody>
      </p:sp>
    </p:spTree>
    <p:extLst>
      <p:ext uri="{BB962C8B-B14F-4D97-AF65-F5344CB8AC3E}">
        <p14:creationId xmlns:p14="http://schemas.microsoft.com/office/powerpoint/2010/main" val="1557467732"/>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rcRect l="4832" t="6144" r="78000" b="69150"/>
          <a:stretch>
            <a:fillRect/>
          </a:stretch>
        </p:blipFill>
        <p:spPr>
          <a:xfrm>
            <a:off x="-14748" y="0"/>
            <a:ext cx="2088777" cy="169433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5502" y="499121"/>
            <a:ext cx="8625500" cy="4854542"/>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rcRect l="37147" t="37681" r="37800" b="44734"/>
          <a:stretch>
            <a:fillRect/>
          </a:stretch>
        </p:blipFill>
        <p:spPr>
          <a:xfrm>
            <a:off x="10927290" y="202648"/>
            <a:ext cx="1147800" cy="454130"/>
          </a:xfrm>
          <a:prstGeom prst="rect">
            <a:avLst/>
          </a:prstGeom>
        </p:spPr>
      </p:pic>
      <p:sp>
        <p:nvSpPr>
          <p:cNvPr id="11" name="Footer Placeholder 3"/>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a:solidFill>
                  <a:srgbClr val="000000"/>
                </a:solidFill>
                <a:effectLst/>
                <a:latin typeface="Verdana"/>
                <a:ea typeface="Verdana"/>
                <a:cs typeface="Verdana"/>
              </a:rPr>
              <a:t>© 2022 Programa de Servicios de SAFE para Personas con Discapacidades</a:t>
            </a:r>
          </a:p>
        </p:txBody>
      </p:sp>
    </p:spTree>
    <p:extLst>
      <p:ext uri="{BB962C8B-B14F-4D97-AF65-F5344CB8AC3E}">
        <p14:creationId xmlns:p14="http://schemas.microsoft.com/office/powerpoint/2010/main" val="2212781965"/>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OS" val="Microsoft Windows NT 10.0"/>
  <p:tag name="AS_RELEASE_DATE" val="2021.02.28"/>
  <p:tag name="AS_TITLE" val="Aspose.Slides for Java"/>
  <p:tag name="AS_VERSION" val="21.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4957</TotalTime>
  <Words>4785</Words>
  <Application>Microsoft Macintosh PowerPoint</Application>
  <PresentationFormat>Widescreen</PresentationFormat>
  <Paragraphs>436</Paragraphs>
  <Slides>34</Slides>
  <Notes>34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34</vt:i4>
      </vt:variant>
    </vt:vector>
  </HeadingPairs>
  <TitlesOfParts>
    <vt:vector size="44" baseType="lpstr">
      <vt:lpstr>Open Sans Extrabold</vt:lpstr>
      <vt:lpstr>Calibri Light</vt:lpstr>
      <vt:lpstr>Comic Sans MS</vt:lpstr>
      <vt:lpstr>Arial</vt:lpstr>
      <vt:lpstr>PraterBlockPro</vt:lpstr>
      <vt:lpstr>Marvin Round</vt:lpstr>
      <vt:lpstr>Calibri</vt:lpstr>
      <vt:lpstr>Verdana</vt:lpstr>
      <vt:lpstr>Tahoma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SAFE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Anatomy</dc:title>
  <dc:creator>Megan Westmore</dc:creator>
  <cp:lastModifiedBy>Eric Castro</cp:lastModifiedBy>
  <cp:revision>184</cp:revision>
  <dcterms:created xsi:type="dcterms:W3CDTF">2021-06-11T20:56:57Z</dcterms:created>
  <dcterms:modified xsi:type="dcterms:W3CDTF">2026-03-01T01:27:03Z</dcterms:modified>
</cp:coreProperties>
</file>