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8"/>
  </p:notesMasterIdLst>
  <p:sldIdLst>
    <p:sldId id="256" r:id="rId2"/>
    <p:sldId id="319" r:id="rId3"/>
    <p:sldId id="259" r:id="rId4"/>
    <p:sldId id="258" r:id="rId5"/>
    <p:sldId id="305" r:id="rId6"/>
    <p:sldId id="337" r:id="rId7"/>
    <p:sldId id="340" r:id="rId8"/>
    <p:sldId id="341" r:id="rId9"/>
    <p:sldId id="347" r:id="rId10"/>
    <p:sldId id="342" r:id="rId11"/>
    <p:sldId id="272" r:id="rId12"/>
    <p:sldId id="348" r:id="rId13"/>
    <p:sldId id="308" r:id="rId14"/>
    <p:sldId id="343" r:id="rId15"/>
    <p:sldId id="344" r:id="rId16"/>
    <p:sldId id="345" r:id="rId17"/>
    <p:sldId id="311" r:id="rId18"/>
    <p:sldId id="349" r:id="rId19"/>
    <p:sldId id="346" r:id="rId20"/>
    <p:sldId id="290" r:id="rId21"/>
    <p:sldId id="291" r:id="rId22"/>
    <p:sldId id="293" r:id="rId23"/>
    <p:sldId id="292" r:id="rId24"/>
    <p:sldId id="295" r:id="rId25"/>
    <p:sldId id="316" r:id="rId26"/>
    <p:sldId id="298" r:id="rId27"/>
  </p:sldIdLst>
  <p:sldSz cx="12192000" cy="6858000"/>
  <p:notesSz cx="6858000" cy="9144000"/>
  <p:embeddedFontLst>
    <p:embeddedFont>
      <p:font typeface="Comic Sans MS" panose="030F0902030302020204" pitchFamily="66" charset="0"/>
      <p:regular r:id="rId29"/>
    </p:embeddedFont>
    <p:embeddedFont>
      <p:font typeface="Marvin Round" panose="02000000000000000000" pitchFamily="2" charset="0"/>
      <p:regular r:id="rId30"/>
    </p:embeddedFont>
    <p:embeddedFont>
      <p:font typeface="PraterBlockPro" panose="020B0504010101020102" pitchFamily="34" charset="77"/>
      <p:regular r:id="rId31"/>
    </p:embeddedFont>
    <p:embeddedFont>
      <p:font typeface="Tahoma" panose="020B0604030504040204" pitchFamily="34" charset="0"/>
      <p:regular r:id="rId32"/>
      <p:bold r:id="rId33"/>
    </p:embeddedFont>
    <p:embeddedFont>
      <p:font typeface="Verdana" panose="020B0604030504040204" pitchFamily="34" charset="0"/>
      <p:regular r:id="rId34"/>
      <p:bold r:id="rId35"/>
      <p:italic r:id="rId36"/>
      <p:boldItalic r:id="rId37"/>
    </p:embeddedFont>
  </p:embeddedFontLst>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0D748C-2D03-4B93-AFD8-73AFC8BA627A}" v="6" dt="2026-02-19T18:32:23.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2466" autoAdjust="0"/>
  </p:normalViewPr>
  <p:slideViewPr>
    <p:cSldViewPr snapToGrid="0">
      <p:cViewPr varScale="1">
        <p:scale>
          <a:sx n="104" d="100"/>
          <a:sy n="104" d="100"/>
        </p:scale>
        <p:origin x="1440" y="192"/>
      </p:cViewPr>
      <p:guideLst/>
    </p:cSldViewPr>
  </p:slideViewPr>
  <p:notesTextViewPr>
    <p:cViewPr>
      <p:scale>
        <a:sx n="100" d="100"/>
        <a:sy n="100" d="100"/>
      </p:scale>
      <p:origin x="0" y="0"/>
    </p:cViewPr>
  </p:notesTextViewPr>
  <p:sorterViewPr>
    <p:cViewPr>
      <p:scale>
        <a:sx n="170" d="100"/>
        <a:sy n="170" d="100"/>
      </p:scale>
      <p:origin x="0" y="-24750"/>
    </p:cViewPr>
  </p:sorterViewPr>
  <p:notesViewPr>
    <p:cSldViewPr snapToGrid="0">
      <p:cViewPr>
        <p:scale>
          <a:sx n="75" d="100"/>
          <a:sy n="75" d="100"/>
        </p:scale>
        <p:origin x="2346" y="-5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lia Martin" userId="b931d2294af1867b" providerId="LiveId" clId="{C2EB0774-27D5-47C1-94FE-2B5437C2F736}"/>
    <pc:docChg chg="undo custSel addSld delSld modSld">
      <pc:chgData name="Idalia Martin" userId="b931d2294af1867b" providerId="LiveId" clId="{C2EB0774-27D5-47C1-94FE-2B5437C2F736}" dt="2026-02-21T18:09:42.273" v="1679" actId="790"/>
      <pc:docMkLst>
        <pc:docMk/>
      </pc:docMkLst>
      <pc:sldChg chg="addSp modSp mod modNotesTx">
        <pc:chgData name="Idalia Martin" userId="b931d2294af1867b" providerId="LiveId" clId="{C2EB0774-27D5-47C1-94FE-2B5437C2F736}" dt="2026-02-19T18:31:20.094" v="1147" actId="20577"/>
        <pc:sldMkLst>
          <pc:docMk/>
          <pc:sldMk cId="1807804850" sldId="256"/>
        </pc:sldMkLst>
        <pc:spChg chg="add mod">
          <ac:chgData name="Idalia Martin" userId="b931d2294af1867b" providerId="LiveId" clId="{C2EB0774-27D5-47C1-94FE-2B5437C2F736}" dt="2026-02-19T18:30:53.913" v="1144" actId="1038"/>
          <ac:spMkLst>
            <pc:docMk/>
            <pc:sldMk cId="1807804850" sldId="256"/>
            <ac:spMk id="10" creationId="{81022BC1-31B7-A4F6-EC69-5283D645E037}"/>
          </ac:spMkLst>
        </pc:spChg>
      </pc:sldChg>
      <pc:sldChg chg="modSp mod">
        <pc:chgData name="Idalia Martin" userId="b931d2294af1867b" providerId="LiveId" clId="{C2EB0774-27D5-47C1-94FE-2B5437C2F736}" dt="2026-02-19T18:34:19.991" v="1154" actId="122"/>
        <pc:sldMkLst>
          <pc:docMk/>
          <pc:sldMk cId="832122760" sldId="258"/>
        </pc:sldMkLst>
        <pc:spChg chg="mod">
          <ac:chgData name="Idalia Martin" userId="b931d2294af1867b" providerId="LiveId" clId="{C2EB0774-27D5-47C1-94FE-2B5437C2F736}" dt="2026-02-02T20:21:49.369" v="1107" actId="1037"/>
          <ac:spMkLst>
            <pc:docMk/>
            <pc:sldMk cId="832122760" sldId="258"/>
            <ac:spMk id="3" creationId="{00000000-0000-0000-0000-000000000000}"/>
          </ac:spMkLst>
        </pc:spChg>
        <pc:spChg chg="mod">
          <ac:chgData name="Idalia Martin" userId="b931d2294af1867b" providerId="LiveId" clId="{C2EB0774-27D5-47C1-94FE-2B5437C2F736}" dt="2026-02-19T18:34:19.991" v="1154" actId="122"/>
          <ac:spMkLst>
            <pc:docMk/>
            <pc:sldMk cId="832122760" sldId="258"/>
            <ac:spMk id="10" creationId="{00000000-0000-0000-0000-000000000000}"/>
          </ac:spMkLst>
        </pc:spChg>
      </pc:sldChg>
      <pc:sldChg chg="modSp mod">
        <pc:chgData name="Idalia Martin" userId="b931d2294af1867b" providerId="LiveId" clId="{C2EB0774-27D5-47C1-94FE-2B5437C2F736}" dt="2026-02-20T19:15:26.864" v="1287" actId="1038"/>
        <pc:sldMkLst>
          <pc:docMk/>
          <pc:sldMk cId="1114855465" sldId="259"/>
        </pc:sldMkLst>
        <pc:spChg chg="mod">
          <ac:chgData name="Idalia Martin" userId="b931d2294af1867b" providerId="LiveId" clId="{C2EB0774-27D5-47C1-94FE-2B5437C2F736}" dt="2026-02-19T18:31:42.733" v="1149"/>
          <ac:spMkLst>
            <pc:docMk/>
            <pc:sldMk cId="1114855465" sldId="259"/>
            <ac:spMk id="41" creationId="{00000000-0000-0000-0000-000000000000}"/>
          </ac:spMkLst>
        </pc:spChg>
        <pc:spChg chg="mod">
          <ac:chgData name="Idalia Martin" userId="b931d2294af1867b" providerId="LiveId" clId="{C2EB0774-27D5-47C1-94FE-2B5437C2F736}" dt="2026-02-19T18:31:42.733" v="1149"/>
          <ac:spMkLst>
            <pc:docMk/>
            <pc:sldMk cId="1114855465" sldId="259"/>
            <ac:spMk id="48" creationId="{00000000-0000-0000-0000-000000000000}"/>
          </ac:spMkLst>
        </pc:spChg>
        <pc:spChg chg="mod">
          <ac:chgData name="Idalia Martin" userId="b931d2294af1867b" providerId="LiveId" clId="{C2EB0774-27D5-47C1-94FE-2B5437C2F736}" dt="2026-02-19T18:31:42.733" v="1149"/>
          <ac:spMkLst>
            <pc:docMk/>
            <pc:sldMk cId="1114855465" sldId="259"/>
            <ac:spMk id="50" creationId="{00000000-0000-0000-0000-000000000000}"/>
          </ac:spMkLst>
        </pc:spChg>
        <pc:spChg chg="mod">
          <ac:chgData name="Idalia Martin" userId="b931d2294af1867b" providerId="LiveId" clId="{C2EB0774-27D5-47C1-94FE-2B5437C2F736}" dt="2026-02-19T18:31:42.733" v="1149"/>
          <ac:spMkLst>
            <pc:docMk/>
            <pc:sldMk cId="1114855465" sldId="259"/>
            <ac:spMk id="52" creationId="{00000000-0000-0000-0000-000000000000}"/>
          </ac:spMkLst>
        </pc:spChg>
        <pc:spChg chg="mod">
          <ac:chgData name="Idalia Martin" userId="b931d2294af1867b" providerId="LiveId" clId="{C2EB0774-27D5-47C1-94FE-2B5437C2F736}" dt="2026-02-19T18:31:42.733" v="1149"/>
          <ac:spMkLst>
            <pc:docMk/>
            <pc:sldMk cId="1114855465" sldId="259"/>
            <ac:spMk id="54" creationId="{00000000-0000-0000-0000-000000000000}"/>
          </ac:spMkLst>
        </pc:spChg>
        <pc:spChg chg="mod">
          <ac:chgData name="Idalia Martin" userId="b931d2294af1867b" providerId="LiveId" clId="{C2EB0774-27D5-47C1-94FE-2B5437C2F736}" dt="2026-02-19T18:31:42.733" v="1149"/>
          <ac:spMkLst>
            <pc:docMk/>
            <pc:sldMk cId="1114855465" sldId="259"/>
            <ac:spMk id="56" creationId="{00000000-0000-0000-0000-000000000000}"/>
          </ac:spMkLst>
        </pc:spChg>
        <pc:spChg chg="mod">
          <ac:chgData name="Idalia Martin" userId="b931d2294af1867b" providerId="LiveId" clId="{C2EB0774-27D5-47C1-94FE-2B5437C2F736}" dt="2026-02-20T19:15:26.864" v="1287" actId="1038"/>
          <ac:spMkLst>
            <pc:docMk/>
            <pc:sldMk cId="1114855465" sldId="259"/>
            <ac:spMk id="60" creationId="{00000000-0000-0000-0000-000000000000}"/>
          </ac:spMkLst>
        </pc:spChg>
        <pc:spChg chg="mod">
          <ac:chgData name="Idalia Martin" userId="b931d2294af1867b" providerId="LiveId" clId="{C2EB0774-27D5-47C1-94FE-2B5437C2F736}" dt="2026-02-19T18:31:36.177" v="1148"/>
          <ac:spMkLst>
            <pc:docMk/>
            <pc:sldMk cId="1114855465" sldId="259"/>
            <ac:spMk id="65" creationId="{00000000-0000-0000-0000-000000000000}"/>
          </ac:spMkLst>
        </pc:spChg>
        <pc:spChg chg="mod">
          <ac:chgData name="Idalia Martin" userId="b931d2294af1867b" providerId="LiveId" clId="{C2EB0774-27D5-47C1-94FE-2B5437C2F736}" dt="2026-02-19T18:31:42.733" v="1149"/>
          <ac:spMkLst>
            <pc:docMk/>
            <pc:sldMk cId="1114855465" sldId="259"/>
            <ac:spMk id="72" creationId="{00000000-0000-0000-0000-000000000000}"/>
          </ac:spMkLst>
        </pc:spChg>
        <pc:spChg chg="mod">
          <ac:chgData name="Idalia Martin" userId="b931d2294af1867b" providerId="LiveId" clId="{C2EB0774-27D5-47C1-94FE-2B5437C2F736}" dt="2026-02-19T18:31:42.733" v="1149"/>
          <ac:spMkLst>
            <pc:docMk/>
            <pc:sldMk cId="1114855465" sldId="259"/>
            <ac:spMk id="75" creationId="{00000000-0000-0000-0000-000000000000}"/>
          </ac:spMkLst>
        </pc:spChg>
        <pc:spChg chg="mod">
          <ac:chgData name="Idalia Martin" userId="b931d2294af1867b" providerId="LiveId" clId="{C2EB0774-27D5-47C1-94FE-2B5437C2F736}" dt="2026-02-19T18:31:42.733" v="1149"/>
          <ac:spMkLst>
            <pc:docMk/>
            <pc:sldMk cId="1114855465" sldId="259"/>
            <ac:spMk id="81" creationId="{00000000-0000-0000-0000-000000000000}"/>
          </ac:spMkLst>
        </pc:spChg>
        <pc:spChg chg="mod">
          <ac:chgData name="Idalia Martin" userId="b931d2294af1867b" providerId="LiveId" clId="{C2EB0774-27D5-47C1-94FE-2B5437C2F736}" dt="2026-02-19T18:31:42.733" v="1149"/>
          <ac:spMkLst>
            <pc:docMk/>
            <pc:sldMk cId="1114855465" sldId="259"/>
            <ac:spMk id="88" creationId="{00000000-0000-0000-0000-000000000000}"/>
          </ac:spMkLst>
        </pc:spChg>
        <pc:grpChg chg="mod">
          <ac:chgData name="Idalia Martin" userId="b931d2294af1867b" providerId="LiveId" clId="{C2EB0774-27D5-47C1-94FE-2B5437C2F736}" dt="2026-02-19T18:31:36.177" v="1148"/>
          <ac:grpSpMkLst>
            <pc:docMk/>
            <pc:sldMk cId="1114855465" sldId="259"/>
            <ac:grpSpMk id="98" creationId="{00000000-0000-0000-0000-000000000000}"/>
          </ac:grpSpMkLst>
        </pc:grpChg>
        <pc:picChg chg="mod">
          <ac:chgData name="Idalia Martin" userId="b931d2294af1867b" providerId="LiveId" clId="{C2EB0774-27D5-47C1-94FE-2B5437C2F736}" dt="2026-02-19T18:31:36.177" v="1148"/>
          <ac:picMkLst>
            <pc:docMk/>
            <pc:sldMk cId="1114855465" sldId="259"/>
            <ac:picMk id="66" creationId="{00000000-0000-0000-0000-000000000000}"/>
          </ac:picMkLst>
        </pc:picChg>
      </pc:sldChg>
      <pc:sldChg chg="modSp mod">
        <pc:chgData name="Idalia Martin" userId="b931d2294af1867b" providerId="LiveId" clId="{C2EB0774-27D5-47C1-94FE-2B5437C2F736}" dt="2026-02-19T18:42:52.821" v="1221" actId="20577"/>
        <pc:sldMkLst>
          <pc:docMk/>
          <pc:sldMk cId="4112138147" sldId="292"/>
        </pc:sldMkLst>
        <pc:spChg chg="mod">
          <ac:chgData name="Idalia Martin" userId="b931d2294af1867b" providerId="LiveId" clId="{C2EB0774-27D5-47C1-94FE-2B5437C2F736}" dt="2026-02-19T18:42:52.821" v="1221" actId="20577"/>
          <ac:spMkLst>
            <pc:docMk/>
            <pc:sldMk cId="4112138147" sldId="292"/>
            <ac:spMk id="6" creationId="{00000000-0000-0000-0000-000000000000}"/>
          </ac:spMkLst>
        </pc:spChg>
      </pc:sldChg>
      <pc:sldChg chg="modNotesTx">
        <pc:chgData name="Idalia Martin" userId="b931d2294af1867b" providerId="LiveId" clId="{C2EB0774-27D5-47C1-94FE-2B5437C2F736}" dt="2026-02-21T18:09:42.273" v="1679" actId="790"/>
        <pc:sldMkLst>
          <pc:docMk/>
          <pc:sldMk cId="232252828" sldId="295"/>
        </pc:sldMkLst>
      </pc:sldChg>
      <pc:sldChg chg="modSp add mod">
        <pc:chgData name="Idalia Martin" userId="b931d2294af1867b" providerId="LiveId" clId="{C2EB0774-27D5-47C1-94FE-2B5437C2F736}" dt="2026-02-20T19:15:54.441" v="1288" actId="14100"/>
        <pc:sldMkLst>
          <pc:docMk/>
          <pc:sldMk cId="3109150336" sldId="316"/>
        </pc:sldMkLst>
        <pc:spChg chg="mod">
          <ac:chgData name="Idalia Martin" userId="b931d2294af1867b" providerId="LiveId" clId="{C2EB0774-27D5-47C1-94FE-2B5437C2F736}" dt="2026-02-20T19:15:54.441" v="1288" actId="14100"/>
          <ac:spMkLst>
            <pc:docMk/>
            <pc:sldMk cId="3109150336" sldId="316"/>
            <ac:spMk id="7" creationId="{D8D094B8-04B9-4AA0-B12A-CB8E9EB4D9A0}"/>
          </ac:spMkLst>
        </pc:spChg>
      </pc:sldChg>
      <pc:sldChg chg="modSp">
        <pc:chgData name="Idalia Martin" userId="b931d2294af1867b" providerId="LiveId" clId="{C2EB0774-27D5-47C1-94FE-2B5437C2F736}" dt="2026-02-19T18:31:42.733" v="1149"/>
        <pc:sldMkLst>
          <pc:docMk/>
          <pc:sldMk cId="2675016638" sldId="337"/>
        </pc:sldMkLst>
        <pc:spChg chg="mod">
          <ac:chgData name="Idalia Martin" userId="b931d2294af1867b" providerId="LiveId" clId="{C2EB0774-27D5-47C1-94FE-2B5437C2F736}" dt="2026-02-19T18:31:42.733" v="1149"/>
          <ac:spMkLst>
            <pc:docMk/>
            <pc:sldMk cId="2675016638" sldId="337"/>
            <ac:spMk id="14" creationId="{00000000-0000-0000-0000-000000000000}"/>
          </ac:spMkLst>
        </pc:spChg>
      </pc:sldChg>
      <pc:sldChg chg="modSp mod">
        <pc:chgData name="Idalia Martin" userId="b931d2294af1867b" providerId="LiveId" clId="{C2EB0774-27D5-47C1-94FE-2B5437C2F736}" dt="2026-02-19T18:36:33.684" v="1196" actId="14100"/>
        <pc:sldMkLst>
          <pc:docMk/>
          <pc:sldMk cId="214067198" sldId="340"/>
        </pc:sldMkLst>
        <pc:spChg chg="mod">
          <ac:chgData name="Idalia Martin" userId="b931d2294af1867b" providerId="LiveId" clId="{C2EB0774-27D5-47C1-94FE-2B5437C2F736}" dt="2026-02-19T18:36:33.684" v="1196" actId="14100"/>
          <ac:spMkLst>
            <pc:docMk/>
            <pc:sldMk cId="214067198" sldId="340"/>
            <ac:spMk id="11" creationId="{00000000-0000-0000-0000-000000000000}"/>
          </ac:spMkLst>
        </pc:spChg>
        <pc:spChg chg="mod">
          <ac:chgData name="Idalia Martin" userId="b931d2294af1867b" providerId="LiveId" clId="{C2EB0774-27D5-47C1-94FE-2B5437C2F736}" dt="2026-02-19T18:36:07.386" v="1179" actId="20577"/>
          <ac:spMkLst>
            <pc:docMk/>
            <pc:sldMk cId="214067198" sldId="340"/>
            <ac:spMk id="13" creationId="{00000000-0000-0000-0000-000000000000}"/>
          </ac:spMkLst>
        </pc:spChg>
      </pc:sldChg>
      <pc:sldChg chg="modSp mod">
        <pc:chgData name="Idalia Martin" userId="b931d2294af1867b" providerId="LiveId" clId="{C2EB0774-27D5-47C1-94FE-2B5437C2F736}" dt="2026-02-19T18:37:28.880" v="1198" actId="20577"/>
        <pc:sldMkLst>
          <pc:docMk/>
          <pc:sldMk cId="2799253455" sldId="341"/>
        </pc:sldMkLst>
        <pc:spChg chg="mod">
          <ac:chgData name="Idalia Martin" userId="b931d2294af1867b" providerId="LiveId" clId="{C2EB0774-27D5-47C1-94FE-2B5437C2F736}" dt="2026-02-19T18:37:28.880" v="1198" actId="20577"/>
          <ac:spMkLst>
            <pc:docMk/>
            <pc:sldMk cId="2799253455" sldId="341"/>
            <ac:spMk id="13" creationId="{00000000-0000-0000-0000-000000000000}"/>
          </ac:spMkLst>
        </pc:spChg>
      </pc:sldChg>
      <pc:sldChg chg="modSp mod">
        <pc:chgData name="Idalia Martin" userId="b931d2294af1867b" providerId="LiveId" clId="{C2EB0774-27D5-47C1-94FE-2B5437C2F736}" dt="2026-02-19T18:32:41.431" v="1153" actId="122"/>
        <pc:sldMkLst>
          <pc:docMk/>
          <pc:sldMk cId="2186744065" sldId="342"/>
        </pc:sldMkLst>
        <pc:spChg chg="mod">
          <ac:chgData name="Idalia Martin" userId="b931d2294af1867b" providerId="LiveId" clId="{C2EB0774-27D5-47C1-94FE-2B5437C2F736}" dt="2026-02-19T18:32:23.653" v="1151"/>
          <ac:spMkLst>
            <pc:docMk/>
            <pc:sldMk cId="2186744065" sldId="342"/>
            <ac:spMk id="13" creationId="{00000000-0000-0000-0000-000000000000}"/>
          </ac:spMkLst>
        </pc:spChg>
        <pc:spChg chg="mod">
          <ac:chgData name="Idalia Martin" userId="b931d2294af1867b" providerId="LiveId" clId="{C2EB0774-27D5-47C1-94FE-2B5437C2F736}" dt="2026-02-19T18:32:41.431" v="1153" actId="122"/>
          <ac:spMkLst>
            <pc:docMk/>
            <pc:sldMk cId="2186744065" sldId="342"/>
            <ac:spMk id="14" creationId="{00000000-0000-0000-0000-000000000000}"/>
          </ac:spMkLst>
        </pc:spChg>
      </pc:sldChg>
      <pc:sldChg chg="modSp mod modNotesTx">
        <pc:chgData name="Idalia Martin" userId="b931d2294af1867b" providerId="LiveId" clId="{C2EB0774-27D5-47C1-94FE-2B5437C2F736}" dt="2026-02-19T18:39:16.917" v="1213" actId="20577"/>
        <pc:sldMkLst>
          <pc:docMk/>
          <pc:sldMk cId="4038546502" sldId="343"/>
        </pc:sldMkLst>
        <pc:spChg chg="mod">
          <ac:chgData name="Idalia Martin" userId="b931d2294af1867b" providerId="LiveId" clId="{C2EB0774-27D5-47C1-94FE-2B5437C2F736}" dt="2026-02-02T20:23:57.322" v="1124" actId="14100"/>
          <ac:spMkLst>
            <pc:docMk/>
            <pc:sldMk cId="4038546502" sldId="343"/>
            <ac:spMk id="2" creationId="{00000000-0000-0000-0000-000000000000}"/>
          </ac:spMkLst>
        </pc:spChg>
      </pc:sldChg>
      <pc:sldChg chg="modNotesTx">
        <pc:chgData name="Idalia Martin" userId="b931d2294af1867b" providerId="LiveId" clId="{C2EB0774-27D5-47C1-94FE-2B5437C2F736}" dt="2026-02-19T18:40:16.944" v="1215" actId="20577"/>
        <pc:sldMkLst>
          <pc:docMk/>
          <pc:sldMk cId="347364365" sldId="344"/>
        </pc:sldMkLst>
      </pc:sldChg>
      <pc:sldChg chg="modNotesTx">
        <pc:chgData name="Idalia Martin" userId="b931d2294af1867b" providerId="LiveId" clId="{C2EB0774-27D5-47C1-94FE-2B5437C2F736}" dt="2026-02-19T19:52:18.893" v="1274" actId="20577"/>
        <pc:sldMkLst>
          <pc:docMk/>
          <pc:sldMk cId="872386751" sldId="346"/>
        </pc:sldMkLst>
      </pc:sldChg>
      <pc:sldChg chg="modSp mod">
        <pc:chgData name="Idalia Martin" userId="b931d2294af1867b" providerId="LiveId" clId="{C2EB0774-27D5-47C1-94FE-2B5437C2F736}" dt="2026-02-19T18:37:41.488" v="1199" actId="122"/>
        <pc:sldMkLst>
          <pc:docMk/>
          <pc:sldMk cId="2845181191" sldId="347"/>
        </pc:sldMkLst>
        <pc:spChg chg="mod">
          <ac:chgData name="Idalia Martin" userId="b931d2294af1867b" providerId="LiveId" clId="{C2EB0774-27D5-47C1-94FE-2B5437C2F736}" dt="2026-02-19T18:37:41.488" v="1199" actId="122"/>
          <ac:spMkLst>
            <pc:docMk/>
            <pc:sldMk cId="2845181191" sldId="347"/>
            <ac:spMk id="10" creationId="{00000000-0000-0000-0000-000000000000}"/>
          </ac:spMkLst>
        </pc:spChg>
        <pc:spChg chg="mod">
          <ac:chgData name="Idalia Martin" userId="b931d2294af1867b" providerId="LiveId" clId="{C2EB0774-27D5-47C1-94FE-2B5437C2F736}" dt="2026-02-02T20:22:45.770" v="1109" actId="14100"/>
          <ac:spMkLst>
            <pc:docMk/>
            <pc:sldMk cId="2845181191" sldId="347"/>
            <ac:spMk id="32" creationId="{00000000-0000-0000-0000-000000000000}"/>
          </ac:spMkLst>
        </pc:spChg>
      </pc:sldChg>
      <pc:sldChg chg="modSp mod">
        <pc:chgData name="Idalia Martin" userId="b931d2294af1867b" providerId="LiveId" clId="{C2EB0774-27D5-47C1-94FE-2B5437C2F736}" dt="2026-02-02T20:23:24.343" v="1117" actId="1037"/>
        <pc:sldMkLst>
          <pc:docMk/>
          <pc:sldMk cId="3578552181" sldId="348"/>
        </pc:sldMkLst>
        <pc:spChg chg="mod">
          <ac:chgData name="Idalia Martin" userId="b931d2294af1867b" providerId="LiveId" clId="{C2EB0774-27D5-47C1-94FE-2B5437C2F736}" dt="2026-02-02T20:23:24.343" v="1117" actId="1037"/>
          <ac:spMkLst>
            <pc:docMk/>
            <pc:sldMk cId="3578552181" sldId="348"/>
            <ac:spMk id="3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2/28/26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La repetición ayuda para el aprendizaje. Dedique tiempo a revisar la última clase de Mis derechos, mi vida, que impartió antes de comenzar esta sesión. Además, puede responder a las preguntas privadas que estudiantes le hayan entregado en tarjetas durante su sesión de clase anterior.</a:t>
            </a:r>
          </a:p>
          <a:p>
            <a:r>
              <a:rPr lang="en-US" sz="1200" kern="1200" dirty="0">
                <a:solidFill>
                  <a:schemeClr val="tx1"/>
                </a:solidFill>
                <a:effectLst/>
                <a:latin typeface="+mn-lt"/>
                <a:ea typeface="+mn-ea"/>
                <a:cs typeface="+mn-cs"/>
              </a:rPr>
              <a:t> </a:t>
            </a: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la clase de hoy, hablaremos sobre diferentes tipos de relaciones. Hablaremos sobre relaciones con amigos, familiares, compañeros de trabajo y maestros.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594350"/>
          </a:xfrm>
        </p:spPr>
        <p:txBody>
          <a:bodyPr/>
          <a:lstStyle/>
          <a:p>
            <a:pPr lvl="0" fontAlgn="base"/>
            <a:r>
              <a:rPr lang="es-MX" sz="1200" b="0" i="0" strike="noStrike" cap="none" spc="0" baseline="0" dirty="0">
                <a:solidFill>
                  <a:srgbClr val="000000"/>
                </a:solidFill>
                <a:effectLst/>
                <a:latin typeface="Calibri"/>
                <a:ea typeface="Calibri"/>
                <a:cs typeface="Calibri"/>
              </a:rPr>
              <a:t>Diga:</a:t>
            </a:r>
            <a:r>
              <a:rPr lang="es-MX" sz="1200" b="0" i="1" strike="noStrike" cap="none" spc="0" baseline="0" dirty="0">
                <a:solidFill>
                  <a:srgbClr val="000000"/>
                </a:solidFill>
                <a:effectLst/>
                <a:latin typeface="Calibri"/>
                <a:ea typeface="Calibri"/>
                <a:cs typeface="Calibri"/>
              </a:rPr>
              <a:t> Hagamos en grupo una lista de todos los tipos de relaciones que vimos en el juego Adivinen quién. Por ejemplo, acabamos de ver a dos personas desconocidas en la última ronda del juego. ¿Puede alguien pensar en otros tipos de relaciones en el juego?</a:t>
            </a:r>
          </a:p>
          <a:p>
            <a:pPr lvl="0" fontAlgn="base"/>
            <a:endParaRPr lang="en-US" sz="600" i="1" kern="1200" baseline="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Dé al grupo suficiente tiempo para procesar la pregunta y tomar sus decisiones. A medida que el nombre tipos de relaciones, anótelos en una hoja de rotafolio.</a:t>
            </a:r>
          </a:p>
          <a:p>
            <a:pPr lvl="0" fontAlgn="base"/>
            <a:endParaRPr lang="en-US" sz="600" i="0" kern="1200" baseline="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¿Puede alguien pensar en otros tipos de relaciones que no vimos en el juego?</a:t>
            </a:r>
          </a:p>
          <a:p>
            <a:pPr lvl="0" fontAlgn="base"/>
            <a:endParaRPr lang="en-US" sz="600" i="1"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 medida que el grupo nombre tipos de relaciones, continúe anotándolos en la hoja de rotafolio. Proporcione ayuda según sea necesario hasta tener una larga lista de tipos de relaciones. Ejemplos: amigos, hermanos, mamá, papá, abuelo y abuela, tíos, tías, primos, vecinos, compañeros de trabajo, jefe.</a:t>
            </a:r>
          </a:p>
          <a:p>
            <a:pPr lvl="0" fontAlgn="base"/>
            <a:endParaRPr lang="en-US" sz="600"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¡Vean todos los diferentes tipos de relaciones que tienen! Algo padre es que las maneras de actuar y de hablar pueden cambiar dependiendo de qué tan bien conocen a la persona. ¿Qué piensan: le hablarían de la misma manera a su hermano o hermana que a su jefe o jefa? Muestren un pulgar hacia arriba para un sí o un pulgar hacia abajo para un no.</a:t>
            </a:r>
          </a:p>
          <a:p>
            <a:pPr lvl="0" fontAlgn="base"/>
            <a:endParaRPr lang="en-US" sz="600" i="1" kern="1200" baseline="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lvl="0" fontAlgn="base"/>
            <a:endParaRPr lang="en-US" sz="600" i="0" kern="1200" baseline="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Conocen a su hermano o hermana mucho mejor que a su jefe o jefa. Y con su jefe o jefa, necesitan ser profesionales. Lo que dirían o harían con su hermano o hermana es diferente a lo que dirían o harían con su jefe o jefa. Nuestros comportamientos y nuestras maneras de hablar cambian con cada tipo de relación. Por ejemplo, ¿creen que es seguro hablarle a una persona desconocida de la misma manera que le hablaría su mejor amigo?</a:t>
            </a:r>
          </a:p>
          <a:p>
            <a:pPr lvl="0" fontAlgn="base"/>
            <a:endParaRPr lang="en-US" sz="600" i="1"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lvl="0" fontAlgn="base"/>
            <a:endParaRPr lang="en-US" sz="600" dirty="0"/>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no sería seguro hablarle a una persona desconocida de la misma manera, porque no la conocen y no saben si pueden confiar en ella. Seguiremos hablando sobre cómo su comportamiento cambia según las personas en toda la clase de hoy.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4017743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391150"/>
          </a:xfrm>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Eso fue mucha información, ¡y van muy bien! Tomemos un breve descanso para el cerebro antes de continuar con la clase.</a:t>
            </a:r>
          </a:p>
          <a:p>
            <a:endParaRPr lang="en-US" sz="600" dirty="0"/>
          </a:p>
          <a:p>
            <a:r>
              <a:rPr lang="es-MX" sz="1200" b="0" i="0" strike="noStrike" cap="none" spc="0" baseline="0" dirty="0">
                <a:solidFill>
                  <a:srgbClr val="000000"/>
                </a:solidFill>
                <a:effectLst/>
                <a:latin typeface="Calibri"/>
                <a:ea typeface="Calibri"/>
                <a:cs typeface="Calibri"/>
              </a:rPr>
              <a:t>A continuación, se presentan tres ideas para dar al grupo una breve oportunidad de descanso para el cerebro. Siéntese con la libertad de aportar sus propias ideas para descansos para el cerebro que funcionen mejor para su grupo.</a:t>
            </a:r>
          </a:p>
          <a:p>
            <a:endParaRPr lang="en-US" dirty="0"/>
          </a:p>
          <a:p>
            <a:r>
              <a:rPr lang="es-MX" sz="1200" b="1" i="0" strike="noStrike" cap="none" spc="0" baseline="0" dirty="0">
                <a:solidFill>
                  <a:srgbClr val="000000"/>
                </a:solidFill>
                <a:effectLst/>
                <a:latin typeface="Calibri"/>
                <a:ea typeface="Calibri"/>
                <a:cs typeface="Calibri"/>
              </a:rPr>
              <a:t>Respiración a cinco dedos</a:t>
            </a:r>
          </a:p>
          <a:p>
            <a:r>
              <a:rPr lang="es-MX" sz="1200" b="0" i="0" strike="noStrike" cap="none" spc="0" baseline="0" dirty="0">
                <a:solidFill>
                  <a:srgbClr val="000000"/>
                </a:solidFill>
                <a:effectLst/>
                <a:latin typeface="Calibri"/>
                <a:ea typeface="Calibri"/>
                <a:cs typeface="Calibri"/>
              </a:rPr>
              <a:t>Para este ejercicio, pida a todo el mundo que coloquen una mano enfrente de su pecho con sus cinco dedos abiertos. Luego, use el dedo índice de la otra mano para trazar hacia arriba y abajo por cada uno de los cinco dedos, comenzando por el pulgar. A medida que tracen hacia arriba por un dedo, respiran hacia adentro. A medida que tracen hacia abajo por un dedo, respiran hacia afuera. Cuando respiran hacia fuera en el dedo meñique, les puede decir que sacudan sus manos y brazos. Al avanzar el año escolar, puede pedir que alguien del grupo se ofrezca para dirigir este ejercicio para sus pares.</a:t>
            </a:r>
          </a:p>
          <a:p>
            <a:endParaRPr lang="en-US" b="0" baseline="0" dirty="0"/>
          </a:p>
          <a:p>
            <a:r>
              <a:rPr lang="es-MX" sz="1200" b="0" i="0" strike="noStrike" cap="none" spc="0" baseline="0" dirty="0">
                <a:solidFill>
                  <a:srgbClr val="000000"/>
                </a:solidFill>
                <a:effectLst/>
                <a:latin typeface="Calibri"/>
                <a:ea typeface="Calibri"/>
                <a:cs typeface="Calibri"/>
              </a:rPr>
              <a:t>Si este ejercicio no es físicamente accesible para su grupo, puede mostrar el trazado con su propia mano a medida que respiren hacia adentro y hacia afuera.</a:t>
            </a:r>
          </a:p>
          <a:p>
            <a:endParaRPr lang="en-US" b="0" dirty="0"/>
          </a:p>
          <a:p>
            <a:r>
              <a:rPr lang="es-MX" sz="1200" b="1" i="0" strike="noStrike" cap="none" spc="0" baseline="0" dirty="0">
                <a:solidFill>
                  <a:srgbClr val="000000"/>
                </a:solidFill>
                <a:effectLst/>
                <a:latin typeface="Calibri"/>
                <a:ea typeface="Calibri"/>
                <a:cs typeface="Calibri"/>
              </a:rPr>
              <a:t>Descanso para estirarse</a:t>
            </a:r>
          </a:p>
          <a:p>
            <a:r>
              <a:rPr lang="es-MX" sz="1200" b="0" i="0" strike="noStrike" cap="none" spc="0" baseline="0" dirty="0">
                <a:solidFill>
                  <a:srgbClr val="000000"/>
                </a:solidFill>
                <a:effectLst/>
                <a:latin typeface="Calibri"/>
                <a:ea typeface="Calibri"/>
                <a:cs typeface="Calibri"/>
              </a:rPr>
              <a:t>Dirija al grupo a través de una serie de estiramientos básicos. Estos pueden realizarse en una silla o de pie, dependiendo de las necesidades de adaptación de su grupo. Algunas ideas incluyen alcanzar hacia el cielo, estirar un brazo a la vez atravesando el pecho, alcanzar hacia los pies, girar la cabeza de lado a lado, etc. Pida al grupo que sostengan una pose mientras usted cuente hasta diez. Al avanzar el año escolar, puede pedir que alguien del grupo se ofrezca para dirigir los estiramientos para sus pares.</a:t>
            </a:r>
          </a:p>
          <a:p>
            <a:endParaRPr lang="en-US" b="0" dirty="0"/>
          </a:p>
          <a:p>
            <a:r>
              <a:rPr lang="es-MX" sz="1200" b="1" i="0" strike="noStrike" cap="none" spc="0" baseline="0" dirty="0">
                <a:solidFill>
                  <a:srgbClr val="000000"/>
                </a:solidFill>
                <a:effectLst/>
                <a:latin typeface="Calibri"/>
                <a:ea typeface="Calibri"/>
                <a:cs typeface="Calibri"/>
              </a:rPr>
              <a:t>El baile</a:t>
            </a:r>
          </a:p>
          <a:p>
            <a:r>
              <a:rPr lang="es-MX" sz="1200" b="0" i="0" strike="noStrike" cap="none" spc="0" baseline="0" dirty="0">
                <a:solidFill>
                  <a:srgbClr val="000000"/>
                </a:solidFill>
                <a:effectLst/>
                <a:latin typeface="Calibri"/>
                <a:ea typeface="Calibri"/>
                <a:cs typeface="Calibri"/>
              </a:rPr>
              <a:t>Si les gusta bailar, puede tocar una canción breve para que bailen. Esto es particularmente efectivo si puede encontrar una canción relacionada con el tema de la clase de esa semana</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a:p>
        </p:txBody>
      </p:sp>
    </p:spTree>
    <p:extLst>
      <p:ext uri="{BB962C8B-B14F-4D97-AF65-F5344CB8AC3E}">
        <p14:creationId xmlns:p14="http://schemas.microsoft.com/office/powerpoint/2010/main" val="3898501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Ahora, es momento de agregar una nueva herramienta a nuestra Caja de herramientas para una sana relación.</a:t>
            </a:r>
            <a:endParaRPr lang="en-US" i="1"/>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a:p>
        </p:txBody>
      </p:sp>
    </p:spTree>
    <p:extLst>
      <p:ext uri="{BB962C8B-B14F-4D97-AF65-F5344CB8AC3E}">
        <p14:creationId xmlns:p14="http://schemas.microsoft.com/office/powerpoint/2010/main" val="1082234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Para ayudarnos a seguir pensando en relaciones, usaremos algo llamado “Mapa de relaciones”. El Mapa de relaciones es una herramienta que pueden usar para pensar en las diferentes relaciones que tienen. </a:t>
            </a:r>
          </a:p>
          <a:p>
            <a:pPr lvl="0" fontAlgn="base"/>
            <a:endParaRPr lang="en-US" sz="1200" i="1" kern="1200" baseline="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Dé a cada estudiante una copia a color de la hoja de trabajo Mapa de relaciones. También usarán la herramienta Mapa de relaciones en tamaño póster, hojas laminadas en blanco y marcadores para pizarrón blanco para la actividad de las siguientes tres diapositivas.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a:p>
        </p:txBody>
      </p:sp>
    </p:spTree>
    <p:extLst>
      <p:ext uri="{BB962C8B-B14F-4D97-AF65-F5344CB8AC3E}">
        <p14:creationId xmlns:p14="http://schemas.microsoft.com/office/powerpoint/2010/main" val="3800836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623050"/>
          </a:xfrm>
        </p:spPr>
        <p:txBody>
          <a:bodyPr/>
          <a:lstStyle/>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Ustedes están en el centro de su mapa. El círculo del centro es su círculo de confianza. Este círculo es de color verde. Y estas son las personas que conocen y quieren y en quienes confían más que cualquier otra persona en el mundo. Estas son las primeras personas a quienes llamarían si necesitaran ayuda. Estas personas los conocen muy bien y confían en ustedes. Para muchas personas, los familiares y mejores amigos van en el círculo central verde. </a:t>
            </a:r>
          </a:p>
          <a:p>
            <a:pPr lvl="0" fontAlgn="base"/>
            <a:endParaRPr lang="en-US" sz="600" i="0" kern="1200" dirty="0">
              <a:solidFill>
                <a:schemeClr val="tx1"/>
              </a:solidFill>
              <a:effectLst/>
              <a:latin typeface="+mn-lt"/>
              <a:ea typeface="+mn-ea"/>
              <a:cs typeface="+mn-cs"/>
            </a:endParaRPr>
          </a:p>
          <a:p>
            <a:pPr lvl="0" fontAlgn="base"/>
            <a:r>
              <a:rPr lang="es-MX" sz="1200" b="0" i="1" strike="noStrike" cap="none" spc="0" baseline="0" dirty="0">
                <a:solidFill>
                  <a:srgbClr val="000000"/>
                </a:solidFill>
                <a:effectLst/>
                <a:latin typeface="Calibri"/>
                <a:ea typeface="Calibri"/>
                <a:cs typeface="Calibri"/>
              </a:rPr>
              <a:t>¿Qué piensan? ¿Puede estar una celebridad en su círculo central de confianza? Muestren un pulgar hacia arriba para un sí o un pulgar hacia abajo para un no.</a:t>
            </a:r>
          </a:p>
          <a:p>
            <a:pPr lvl="0" fontAlgn="base"/>
            <a:endParaRPr lang="en-US" sz="600" i="1" kern="1200" baseline="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lvl="0" fontAlgn="base"/>
            <a:endParaRPr lang="en-US" sz="600" i="0" kern="1200" baseline="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Correcto. Incluso si piensan que una celebridad es supergenial, no la conocen en la vida real. ¡Y la celebridad no los conoce a ustedes! Así que, no pueden estar en su círculo central verde de confianza. ¿Qué hay de alguien que ven en la calle que se les hace lindo? ¿Puede estar en su círculo central de confianza?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Muestren un pulgar hacia arriba para un sí o un pulgar hacia abajo para un no.</a:t>
            </a:r>
            <a:endParaRPr lang="en-US" sz="1200" kern="1200" dirty="0">
              <a:solidFill>
                <a:schemeClr val="tx1"/>
              </a:solidFill>
              <a:effectLst/>
              <a:latin typeface="+mn-lt"/>
              <a:ea typeface="+mn-ea"/>
              <a:cs typeface="+mn-cs"/>
            </a:endParaRPr>
          </a:p>
          <a:p>
            <a:pPr lvl="0" fontAlgn="base"/>
            <a:endParaRPr lang="en-US" sz="6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lvl="0" fontAlgn="base"/>
            <a:endParaRPr lang="en-US" sz="600"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las personas en su círculo central de confianza los conocen muy bien y ustedes las conocen muy bien a ellas. Las celebridades y las personas desconocidas no van en su círculo verde de confianza, no importa que sean superlindas. ¿Quiénes de la lista de relaciones que hicimos más temprano están en su círculo verde de confianza? </a:t>
            </a:r>
          </a:p>
          <a:p>
            <a:pPr lvl="0" fontAlgn="base"/>
            <a:endParaRPr lang="en-US" sz="6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Cuando el grupo comienza a decir relaciones en voz alta, pídales que usen un marcador para pizarrón blanco para escribirlas en una tira laminada de papel en blanco con Velcro atrás. Pídales que pongan esta tira con Velcro en la herramienta Mapa de relaciones de tamaño póster, en el círculo central verde de personas en quienes más confían. </a:t>
            </a:r>
          </a:p>
          <a:p>
            <a:pPr marL="0" marR="0" lvl="0" indent="0" algn="l" defTabSz="914400" rtl="0" eaLnBrk="1" fontAlgn="base" latinLnBrk="0" hangingPunct="1">
              <a:lnSpc>
                <a:spcPct val="100000"/>
              </a:lnSpc>
              <a:spcBef>
                <a:spcPct val="0"/>
              </a:spcBef>
              <a:spcAft>
                <a:spcPct val="0"/>
              </a:spcAft>
              <a:buClrTx/>
              <a:buSzTx/>
              <a:buFontTx/>
              <a:buNone/>
              <a:defRPr/>
            </a:pPr>
            <a:endParaRPr lang="en-US" sz="600"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todo el mundo tiene a las mismas personas en su círculo verde de personas de confianza. Por ejemplo, algunas personas podrían tener a su papá y mamá en su círculo central de confianza y otras personas quizás no. Solo ustedes pueden decidir quiénes pueden estar en su Mapa de relaciones y en qué circulo van. Tomen un minuto para pensar en quiénes tienen en su círculo de confianza. ¿A quiénes quieren y en quiénes confían más? Pueden escribir los nombres de estas personas en el círculo central verde de personas de confianza en su hoja de trabajo Mapa de relaciones. </a:t>
            </a:r>
            <a:endParaRPr lang="en-US" sz="1200" i="1" kern="1200" dirty="0">
              <a:solidFill>
                <a:schemeClr val="tx1"/>
              </a:solidFill>
              <a:effectLst/>
              <a:latin typeface="+mn-lt"/>
              <a:ea typeface="+mn-ea"/>
              <a:cs typeface="+mn-cs"/>
            </a:endParaRPr>
          </a:p>
          <a:p>
            <a:pPr lvl="0" fontAlgn="base"/>
            <a:endParaRPr lang="en-US" sz="600"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Retire las piezas con Velcro de la herramienta Mapa de relaciones de tamaño póster para que el grupo se pueda enfocar en sus hojas de trabajo individuales del Mapa de relaciones. Ayude al grupo según sea necesario para escribir los nombres de estas personas en su círculo verde de confianza. Si el grupo tiene fotos de seres queridos de la actividad Previa a la enseñanza, también puede pedir que peguen estas fotos en sus hojas de trabajo.</a:t>
            </a:r>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a:p>
        </p:txBody>
      </p:sp>
    </p:spTree>
    <p:extLst>
      <p:ext uri="{BB962C8B-B14F-4D97-AF65-F5344CB8AC3E}">
        <p14:creationId xmlns:p14="http://schemas.microsoft.com/office/powerpoint/2010/main" val="2588393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832350"/>
          </a:xfrm>
        </p:spPr>
        <p:txBody>
          <a:bodyPr/>
          <a:lstStyle/>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en su círculo central verde de confianza. Ahora, hablaremos sobre el círculo amarillo. El círculo amarillo es para las personas que conocen bien, pero no son tan cercanas como las personas en su círculo central verde de confianza. Estas no son las primeras personas a quienes llamarían si necesitaran ayuda. Algunos ejemplos de personas que podrían estar en un círculo amarillo incluyen a familiares que no ven tan seguido o amigos que no son sus mejores amigos. Conocen a las personas en su círculo amarillo y les caen bien, pero no tienen una relación tan cercana a ellas como con las personas en su círculo central verde de confianza. ¿Quiénes de la lista de relaciones en el pizarrón están en su círculo amarillo? </a:t>
            </a:r>
          </a:p>
          <a:p>
            <a:pPr lvl="0" fontAlgn="base"/>
            <a:endParaRPr lang="en-US" sz="600" i="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Cuando el grupo comienza a decir relaciones en voz alta, pídales que usen un marcador para pizarrón blanco para escribirlas en una tira laminada de papel en blanco con Velcro atrás. Pídales que pongan esta tira con Velcro en la herramienta Mapa de relaciones de tamaño póster, en el círculo amarillo. </a:t>
            </a:r>
          </a:p>
          <a:p>
            <a:pPr marL="0" marR="0" lvl="0" indent="0" algn="l" defTabSz="914400" rtl="0" eaLnBrk="1" fontAlgn="base" latinLnBrk="0" hangingPunct="1">
              <a:lnSpc>
                <a:spcPct val="100000"/>
              </a:lnSpc>
              <a:spcBef>
                <a:spcPct val="0"/>
              </a:spcBef>
              <a:spcAft>
                <a:spcPct val="0"/>
              </a:spcAft>
              <a:buClrTx/>
              <a:buSzTx/>
              <a:buFontTx/>
              <a:buNone/>
              <a:defRPr/>
            </a:pPr>
            <a:endParaRPr lang="en-US" sz="6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Tomen un minuto para pensar en quiénes tienen en su círculo amarillo. ¿A quiénes conocen que les caen bien, pero no tienen muy una relación muy cercana con ellas? Las personas en su círculo amarillo son personas que conocen, pero no son las personas que buscarían primero si necesitaran ayuda. En mi vida, hay unas cuantas personas a quienes siempre puedo recurrir para pedir ayuda y, luego, hay otras personas que conozco bien, pero no confío tanto en ellas. Esas personas están en mi círculo amarillo. Pueden escribir los nombres de personas en el círculo amarillo en su hoja de trabajo Mapa de relaciones. </a:t>
            </a:r>
          </a:p>
          <a:p>
            <a:pPr marL="0" marR="0" lvl="0" indent="0" algn="l" defTabSz="914400" rtl="0" eaLnBrk="1" fontAlgn="base" latinLnBrk="0" hangingPunct="1">
              <a:lnSpc>
                <a:spcPct val="100000"/>
              </a:lnSpc>
              <a:spcBef>
                <a:spcPct val="0"/>
              </a:spcBef>
              <a:spcAft>
                <a:spcPct val="0"/>
              </a:spcAft>
              <a:buClrTx/>
              <a:buSzTx/>
              <a:buFontTx/>
              <a:buNone/>
              <a:defRPr/>
            </a:pPr>
            <a:endParaRPr lang="en-US" sz="600"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Retire las piezas con Velcro de la herramienta Mapa de relaciones de tamaño póster para que el grupo se pueda enfocar en sus hojas de trabajo individuales del Mapa de relaciones. Ayude al grupo según sea necesario para escribir los nombres de estas personas en su círculo amarillo. Si el grupo tiene fotos de personas que conocen de la actividad Previa a la enseñanza, también puede pedir que peguen estas fotos en sus hojas de trabajo.</a:t>
            </a:r>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a:p>
        </p:txBody>
      </p:sp>
    </p:spTree>
    <p:extLst>
      <p:ext uri="{BB962C8B-B14F-4D97-AF65-F5344CB8AC3E}">
        <p14:creationId xmlns:p14="http://schemas.microsoft.com/office/powerpoint/2010/main" val="2608242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51350"/>
          </a:xfrm>
        </p:spPr>
        <p:txBody>
          <a:bodyPr/>
          <a:lstStyle/>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 círculo rojo es para personas desconocidas o que acaban de conocer y que aún no conocen bien.</a:t>
            </a:r>
            <a:r>
              <a:rPr lang="es-MX" sz="1200" b="1" i="1"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O para personas que sí conocen, pero que no confían en ellas. Ustedes no conocen a todas las personas en este círculo, y todas estas personas no los conocen a ustedes tampoco. Estas pueden ser operadores de camiones, personas en el supermercado, algunos compañeros de trabajo o algunos vecinos. También pueden ser personas que conocen desde hace mucho tiempo pero que no confían en ellas o no se sienten seguros con ellas. ¿Quiénes de la lista de relaciones en el pizarrón están en su círculo rojo? </a:t>
            </a:r>
          </a:p>
          <a:p>
            <a:pPr lvl="0" fontAlgn="base"/>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Cuando el grupo comienza a decir relaciones en voz alta, pídales que usen un marcador para pizarrón blanco para escribirlas en una tira laminada de papel en blanco con Velcro atrás. Pídales que pongan esta tira con Velcro en la herramienta Mapa de relaciones de tamaño póster, en el círculo rojo. </a:t>
            </a:r>
          </a:p>
          <a:p>
            <a:pPr marL="0" marR="0" lvl="0" indent="0" algn="l" defTabSz="914400" rtl="0" eaLnBrk="1" fontAlgn="base"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Piensen en su vida y sus relaciones. ¿Qué personas han visto solo un par de veces? Quizás sean personas como vecinos. Quizás sepan quiénes son, pero realmente no saben nada acerca de ellas. ¿Quiénes son las personas desconocidas que podrían ver en la comunidad, como las que trabajan en el café u operadores de camiones? Quiénes son las personas en su vida que podrían conocer, pero que no se sienten seguros con ellas? Escriban sus nombres o los tipos de relaciones en su círculo rojo.  </a:t>
            </a:r>
          </a:p>
          <a:p>
            <a:pPr lvl="0" fontAlgn="base"/>
            <a:endParaRPr lang="en-US" sz="1200"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Retire las piezas con Velcro de la herramienta Mapa de relaciones de tamaño póster para que el grupo se pueda enfocar en sus hojas de trabajo individuales del Mapa de relaciones. Ayude al grupo según sea necesario para escribir los nombres de personas o tipos de relaciones en su círculo rojo. </a:t>
            </a:r>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a:p>
        </p:txBody>
      </p:sp>
    </p:spTree>
    <p:extLst>
      <p:ext uri="{BB962C8B-B14F-4D97-AF65-F5344CB8AC3E}">
        <p14:creationId xmlns:p14="http://schemas.microsoft.com/office/powerpoint/2010/main" val="676589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Recuerden: durante todo el año, agregaremos herramientas a nuestra Caja de herramientas para una sana relación. Estas son herramientas que pueden usar para tener relaciones más sanas. Nuestra segunda herramienta es el Mapa de relaciones. ¿Hay alguien que quiera ofrecerse para colocar la herramienta Mapa de relaciones en la Caja de herramientas para una sana relación?</a:t>
            </a:r>
          </a:p>
          <a:p>
            <a:pPr lvl="0" fontAlgn="base"/>
            <a:endParaRPr lang="en-US" sz="1200" i="1"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la persona voluntaria que fije el material de herramienta Mapa de relaciones del grupo a la Caja de herramientas para una sana relación del grupo. Luego, de a cada estudiante una barra adhesiva y una copia de la herramienta Mapa de relaciones de estudiantes. Dé al grupo unos minutos para pegar sus herramientas en sus propias cajas de herramientas. Durante las próximas semanas, el grupo agregará herramientas a su caja de herramientas, así que asegúrese de pedir que conserven sus cajas de herramientas para la siguiente clase.</a:t>
            </a:r>
            <a:endParaRPr lang="en-US" sz="1200" kern="1200" dirty="0">
              <a:solidFill>
                <a:schemeClr val="tx1"/>
              </a:solidFill>
              <a:effectLst/>
              <a:latin typeface="+mn-lt"/>
              <a:ea typeface="+mn-ea"/>
              <a:cs typeface="+mn-cs"/>
            </a:endParaRPr>
          </a:p>
          <a:p>
            <a:pPr lvl="0" fontAlgn="base"/>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solidFill>
                  <a:prstClr val="black"/>
                </a:solidFill>
              </a:rPr>
              <a:t>17</a:t>
            </a:fld>
            <a:endParaRPr lang="en-US">
              <a:solidFill>
                <a:prstClr val="black"/>
              </a:solidFill>
            </a:endParaRPr>
          </a:p>
        </p:txBody>
      </p:sp>
    </p:spTree>
    <p:extLst>
      <p:ext uri="{BB962C8B-B14F-4D97-AF65-F5344CB8AC3E}">
        <p14:creationId xmlns:p14="http://schemas.microsoft.com/office/powerpoint/2010/main" val="2334080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Lo último que haremos hoy es hablar un poco más sobre el Mapa de relaciones.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a:p>
        </p:txBody>
      </p:sp>
    </p:spTree>
    <p:extLst>
      <p:ext uri="{BB962C8B-B14F-4D97-AF65-F5344CB8AC3E}">
        <p14:creationId xmlns:p14="http://schemas.microsoft.com/office/powerpoint/2010/main" val="397559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978650"/>
          </a:xfrm>
        </p:spPr>
        <p:txBody>
          <a:bodyPr/>
          <a:lstStyle/>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Vean su Mapa de relaciones. Piensen en cómo se comportan con las personas que son cercanas a ustedes en su círculo de confianza y en cómo se comportan con las personas que no conocen o que no son cercanas en su círculo rojo. ¿Cómo son diferentes? </a:t>
            </a:r>
          </a:p>
          <a:p>
            <a:pPr lvl="0" fontAlgn="base"/>
            <a:endParaRPr lang="en-US" sz="600" i="1"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Dé al grupo un momento para pensar en la pregunta.</a:t>
            </a:r>
            <a:r>
              <a:rPr lang="es-MX" sz="1200" b="0" i="1" strike="noStrike" cap="none" spc="0" baseline="0" dirty="0">
                <a:solidFill>
                  <a:srgbClr val="000000"/>
                </a:solidFill>
                <a:effectLst/>
                <a:latin typeface="Calibri"/>
                <a:ea typeface="Calibri"/>
                <a:cs typeface="Calibri"/>
              </a:rPr>
              <a:t> </a:t>
            </a:r>
          </a:p>
          <a:p>
            <a:pPr lvl="0" fontAlgn="base"/>
            <a:endParaRPr lang="en-US" sz="600" i="1"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¿Con qué personas de su Mapa de relaciones se sentirían a gusto al darles un abrazo? </a:t>
            </a:r>
          </a:p>
          <a:p>
            <a:pPr lvl="0" fontAlgn="base"/>
            <a:endParaRPr lang="en-US" sz="600" i="1"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lvl="0" fontAlgn="base"/>
            <a:endParaRPr lang="en-US" sz="600" i="0" kern="1200" baseline="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Gracias por compartir. A algunas personas les gusta dar abrazos a las personas en su círculo verde y círculo amarillo. A otras personas no les gusta dar abrazos a nadie, y esto está bien también. ¿Creen que sería seguro dar un abrazo a alguien que no conocen en su círculo rojo? Muestren un pulgar hacia arriba para un sí o un pulgar hacia abajo para un no.</a:t>
            </a:r>
          </a:p>
          <a:p>
            <a:pPr lvl="0" fontAlgn="base"/>
            <a:endParaRPr lang="en-US" sz="600" i="1"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lvl="0" fontAlgn="base"/>
            <a:endParaRPr lang="en-US" sz="600" i="1"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no sería seguro dar un abrazo a alguien en su círculo rojo de personas que no conocen porque no saben si pueden confiar en ellas. O la conocen, pero no confían en ellas. Si no se sienten seguros o cómodos con una persona, no tienen que darle un abrazo. Ustedes pueden decidir a quién </a:t>
            </a:r>
            <a:r>
              <a:rPr lang="es-MX" sz="1200" b="0" i="1" strike="noStrike" cap="none" spc="0" baseline="0">
                <a:solidFill>
                  <a:srgbClr val="000000"/>
                </a:solidFill>
                <a:effectLst/>
                <a:latin typeface="Calibri"/>
                <a:ea typeface="Calibri"/>
                <a:cs typeface="Calibri"/>
              </a:rPr>
              <a:t>darle abrazo </a:t>
            </a:r>
            <a:r>
              <a:rPr lang="es-MX" sz="1200" b="0" i="1" strike="noStrike" cap="none" spc="0" baseline="0" dirty="0">
                <a:solidFill>
                  <a:srgbClr val="000000"/>
                </a:solidFill>
                <a:effectLst/>
                <a:latin typeface="Calibri"/>
                <a:ea typeface="Calibri"/>
                <a:cs typeface="Calibri"/>
              </a:rPr>
              <a:t>o no. Cada relación tiene diferentes límites. Los límites son lo que es aceptable para ustedes en sus relaciones y lo que no es aceptable para ustedes. Hablaremos más sobre eso en nuestra siguiente clase. Por ahora, solo tengan en cuenta que no se comportan ni hablan de la misma manera con todas las personas. Cómo se comportan y hablan cambia dependiendo de su relación con la otra persona. </a:t>
            </a:r>
          </a:p>
          <a:p>
            <a:pPr lvl="0" fontAlgn="base"/>
            <a:endParaRPr lang="en-US" sz="600" i="1" kern="1200" dirty="0">
              <a:solidFill>
                <a:schemeClr val="tx1"/>
              </a:solidFill>
              <a:effectLst/>
              <a:latin typeface="+mn-lt"/>
              <a:ea typeface="+mn-ea"/>
              <a:cs typeface="+mn-cs"/>
            </a:endParaRPr>
          </a:p>
          <a:p>
            <a:pPr lvl="0" fontAlgn="base"/>
            <a:r>
              <a:rPr lang="es-MX" sz="1200" b="0" i="1" strike="noStrike" cap="none" spc="0" baseline="0" dirty="0">
                <a:solidFill>
                  <a:srgbClr val="000000"/>
                </a:solidFill>
                <a:effectLst/>
                <a:latin typeface="Calibri"/>
                <a:ea typeface="Calibri"/>
                <a:cs typeface="Calibri"/>
              </a:rPr>
              <a:t>¿Creen que las personas se pueden cambiar de un círculo a otro en el Mapa de relaciones? Muestren un pulgar hacia arriba para un sí o un pulgar hacia abajo para un no. </a:t>
            </a:r>
            <a:endParaRPr lang="en-US" sz="1200" i="1" kern="1200" dirty="0">
              <a:solidFill>
                <a:schemeClr val="tx1"/>
              </a:solidFill>
              <a:effectLst/>
              <a:latin typeface="+mn-lt"/>
              <a:ea typeface="+mn-ea"/>
              <a:cs typeface="+mn-cs"/>
            </a:endParaRPr>
          </a:p>
          <a:p>
            <a:pPr lvl="0" fontAlgn="base"/>
            <a:endParaRPr lang="en-US" sz="600" i="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lvl="0" fontAlgn="base"/>
            <a:endParaRPr lang="en-US" sz="600" i="1"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Cuando conocen a alguien por primera vez, no la conocen y empiezan en el círculo rojo. Al ir conociendo mejor a esta persona, podrían empezar a confiar más en ella. Podrían pasar a su círculo amarillo o incluso a su círculo central verde de confianza. Se requieren meses para conocer a alguien lo suficiente para que esté en su círculo amarillo. Se requieren meses o hasta años para conocer a alguien lo suficiente para que esté en su círculo verde de confianza. Tarda mucho tiempo conocer a alguien lo suficiente para confiar en ella. </a:t>
            </a:r>
            <a:endParaRPr lang="en-US" sz="1200" i="1" kern="1200" dirty="0">
              <a:solidFill>
                <a:schemeClr val="tx1"/>
              </a:solidFill>
              <a:effectLst/>
              <a:latin typeface="+mn-lt"/>
              <a:ea typeface="+mn-ea"/>
              <a:cs typeface="+mn-cs"/>
            </a:endParaRPr>
          </a:p>
          <a:p>
            <a:pPr lvl="0" fontAlgn="base"/>
            <a:endParaRPr lang="en-US" sz="600" i="1" kern="1200" dirty="0">
              <a:solidFill>
                <a:schemeClr val="tx1"/>
              </a:solidFill>
              <a:effectLst/>
              <a:latin typeface="+mn-lt"/>
              <a:ea typeface="+mn-ea"/>
              <a:cs typeface="+mn-cs"/>
            </a:endParaRPr>
          </a:p>
          <a:p>
            <a:pPr lvl="0" fontAlgn="base"/>
            <a:r>
              <a:rPr lang="es-MX" sz="1200" b="0" i="1" strike="noStrike" cap="none" spc="0" baseline="0" dirty="0">
                <a:solidFill>
                  <a:srgbClr val="000000"/>
                </a:solidFill>
                <a:effectLst/>
                <a:latin typeface="Calibri"/>
                <a:ea typeface="Calibri"/>
                <a:cs typeface="Calibri"/>
              </a:rPr>
              <a:t>Las personas también pueden alejarse en su mapa. Algunas veces las personas se mudan a otra ciudad y ya no las puede ver. Otras veces, las persona en quienes confían hacen algo que les lastima. Si esto sucede, una persona que estaba en su círculo verde o su círculo amarillo podría regresar al círculo rojo. Ustedes pueden decidir si alguien no es una persona segura para ustedes. </a:t>
            </a: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a:p>
        </p:txBody>
      </p:sp>
    </p:spTree>
    <p:extLst>
      <p:ext uri="{BB962C8B-B14F-4D97-AF65-F5344CB8AC3E}">
        <p14:creationId xmlns:p14="http://schemas.microsoft.com/office/powerpoint/2010/main" val="2508742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Empecemos por repasar nuestra Caja de herramientas para una sana relación. ¿Alguien recuerda cuál fue nuestra primera herramienta de la Caja de herramientas para una sana relación?</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Nuestra primera herramienta es la herramienta Declaraciones “yo”. Recuerden: las Declaraciones ”yo” empiezan con la palabra “yo” e indican a la persona cómo se sienten, qué quieren y qué necesitan. Entonces, si quisieran pedir a su maestro ayuda para conseguir un trabajo, ¿qué podrían decir?</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r>
              <a:rPr lang="es-MX" sz="1200" b="1" i="0" strike="noStrike" cap="none" spc="0" baseline="0" dirty="0">
                <a:solidFill>
                  <a:srgbClr val="000000"/>
                </a:solidFill>
                <a:effectLst/>
                <a:latin typeface="Calibri"/>
                <a:ea typeface="Calibri"/>
                <a:cs typeface="Calibri"/>
              </a:rPr>
              <a:t> </a:t>
            </a:r>
            <a:r>
              <a:rPr lang="es-MX" sz="1200" b="0" i="0" strike="noStrike" cap="none" spc="0" baseline="0" dirty="0">
                <a:solidFill>
                  <a:srgbClr val="000000"/>
                </a:solidFill>
                <a:effectLst/>
                <a:latin typeface="Calibri"/>
                <a:ea typeface="Calibri"/>
                <a:cs typeface="Calibri"/>
              </a:rPr>
              <a:t>A continuación, se incluyen algunos ejemplos de Declaraciones “yo” como referencia.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Yo quiero conseguir un trabajo. ¿Me puede ayudar?</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Yo necesito ayuda para conseguir un trabajo.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cs typeface="Calibri"/>
              </a:rPr>
              <a:t>Yo siento que un trabajo ser</a:t>
            </a:r>
            <a:r>
              <a:rPr lang="en-US" sz="1200" b="0" i="0" strike="noStrike" cap="none" spc="0" baseline="0" dirty="0" err="1">
                <a:solidFill>
                  <a:srgbClr val="000000"/>
                </a:solidFill>
                <a:effectLst/>
                <a:latin typeface="Calibri"/>
                <a:cs typeface="Calibri"/>
              </a:rPr>
              <a:t>ía</a:t>
            </a:r>
            <a:r>
              <a:rPr lang="en-US" sz="1200" b="0" i="0" strike="noStrike" cap="none" spc="0" baseline="0" dirty="0">
                <a:solidFill>
                  <a:srgbClr val="000000"/>
                </a:solidFill>
                <a:effectLst/>
                <a:latin typeface="Calibri"/>
                <a:cs typeface="Calibri"/>
              </a:rPr>
              <a:t> bueno para mí</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564321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¿Tiene alguien alguna pregunta acerca de la clase de hoy? Recuerden: si no quieren hacer su pregunta en voz alta, pueden escribirla en una tarjeta y dejarla sobre su escritorio. También pueden pedir a alguien en quien confían que les ayude a escribir su pregunta en la tarjeta. Recogeré las tarjetas y responderé a las preguntas la próxima vez que nos reunamos. Cuando yo responda a una pregunta, no le diré a nadie quién la hizo.</a:t>
            </a:r>
            <a:r>
              <a:rPr lang="es-MX" sz="1200" b="0" i="0" strike="noStrike" cap="none" spc="0" baseline="0">
                <a:solidFill>
                  <a:srgbClr val="000000"/>
                </a:solidFill>
                <a:effectLst/>
                <a:latin typeface="Calibri"/>
                <a:ea typeface="Calibri"/>
                <a:cs typeface="Calibri"/>
              </a:rPr>
              <a:t> </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¿Cuál círculo es para las personas que conocen y quieren y en quienes confían más que nadie? Muestren un dedo para el círculo verde, dos dedos para el círculo amarillo y tres dedos para el círculo rojo. </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Correcto. El círculo interior, el círculo verde, es para las personas que conocen y quieren y en quienes confían más. Estas son las primeras personas a quienes llamarían si necesitaran ayuda.</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a:p>
        </p:txBody>
      </p:sp>
    </p:spTree>
    <p:extLst>
      <p:ext uri="{BB962C8B-B14F-4D97-AF65-F5344CB8AC3E}">
        <p14:creationId xmlns:p14="http://schemas.microsoft.com/office/powerpoint/2010/main" val="3569194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 seguro dar un abrazo a alguien en su círculo “no conozco o no confío”, el círculo rojo? Muestren un pulgar hacia arriba para un sí o un pulgar hacia abajo para un no.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no es seguro darle un abrazo a alguien en su círculo rojo. No la conocen y no pueden confiar en ella. O la conocen pero no confían en ella.</a:t>
            </a:r>
            <a:r>
              <a:rPr lang="es-MX" sz="1200" b="1" i="1"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Además, no deben compartir información personal, como su apellido o dirección, con alguien en su círculo rojo.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a:p>
        </p:txBody>
      </p:sp>
    </p:spTree>
    <p:extLst>
      <p:ext uri="{BB962C8B-B14F-4D97-AF65-F5344CB8AC3E}">
        <p14:creationId xmlns:p14="http://schemas.microsoft.com/office/powerpoint/2010/main" val="3388418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Nombren a una persona adulta en su círculo verde de confianza.</a:t>
            </a:r>
            <a:endParaRPr lang="en-US" dirty="0"/>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Recorra el salón y pida a cada estudiante que comparta el nombre de una persona adulta en quien confía. </a:t>
            </a:r>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Recuerden: las personas adultas en su círculo de confianza son las personas con las que puede hablar si necesitaran ayuda.</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a:p>
        </p:txBody>
      </p:sp>
    </p:spTree>
    <p:extLst>
      <p:ext uri="{BB962C8B-B14F-4D97-AF65-F5344CB8AC3E}">
        <p14:creationId xmlns:p14="http://schemas.microsoft.com/office/powerpoint/2010/main" val="1123037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¿Alguien recuerda nuestra declaración de poder?</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Nuestra declaración de poder es: “Me conozco mejor que nadie”. Esto significa que cada quien se conoce a sí mismo mejor que cualquier otra persona. Hoy, pensaron acerca de sus relaciones y qui</a:t>
            </a:r>
            <a:r>
              <a:rPr lang="en-US" sz="1200" b="0" i="1" strike="noStrike" cap="none" spc="0" baseline="0" dirty="0" err="1">
                <a:solidFill>
                  <a:srgbClr val="000000"/>
                </a:solidFill>
                <a:effectLst/>
                <a:latin typeface="Calibri"/>
                <a:ea typeface="Calibri"/>
                <a:cs typeface="Calibri"/>
              </a:rPr>
              <a:t>énes</a:t>
            </a:r>
            <a:r>
              <a:rPr lang="en-US" sz="1200" b="0" i="1" strike="noStrike" cap="none" spc="0" baseline="0" dirty="0">
                <a:solidFill>
                  <a:srgbClr val="000000"/>
                </a:solidFill>
                <a:effectLst/>
                <a:latin typeface="Calibri"/>
                <a:ea typeface="Calibri"/>
                <a:cs typeface="Calibri"/>
              </a:rPr>
              <a:t> están </a:t>
            </a:r>
            <a:r>
              <a:rPr lang="en-US" sz="1200" b="0" i="1" strike="noStrike" cap="none" spc="0" baseline="0" dirty="0" err="1">
                <a:solidFill>
                  <a:srgbClr val="000000"/>
                </a:solidFill>
                <a:effectLst/>
                <a:latin typeface="Calibri"/>
                <a:ea typeface="Calibri"/>
                <a:cs typeface="Calibri"/>
              </a:rPr>
              <a:t>su</a:t>
            </a:r>
            <a:r>
              <a:rPr lang="en-US" sz="1200" b="0" i="1" strike="noStrike" cap="none" spc="0" baseline="0" dirty="0">
                <a:solidFill>
                  <a:srgbClr val="000000"/>
                </a:solidFill>
                <a:effectLst/>
                <a:latin typeface="Calibri"/>
                <a:ea typeface="Calibri"/>
                <a:cs typeface="Calibri"/>
              </a:rPr>
              <a:t> </a:t>
            </a:r>
            <a:r>
              <a:rPr lang="en-US" sz="1200" b="0" i="1" strike="noStrike" cap="none" spc="0" baseline="0" dirty="0" err="1">
                <a:solidFill>
                  <a:srgbClr val="000000"/>
                </a:solidFill>
                <a:effectLst/>
                <a:latin typeface="Calibri"/>
                <a:ea typeface="Calibri"/>
                <a:cs typeface="Calibri"/>
              </a:rPr>
              <a:t>círculo</a:t>
            </a:r>
            <a:r>
              <a:rPr lang="en-US" sz="1200" b="0" i="1" strike="noStrike" cap="none" spc="0" baseline="0" dirty="0">
                <a:solidFill>
                  <a:srgbClr val="000000"/>
                </a:solidFill>
                <a:effectLst/>
                <a:latin typeface="Calibri"/>
                <a:ea typeface="Calibri"/>
                <a:cs typeface="Calibri"/>
              </a:rPr>
              <a:t> interior </a:t>
            </a:r>
            <a:r>
              <a:rPr lang="en-US" sz="1200" b="0" i="1" strike="noStrike" cap="none" spc="0" baseline="0" dirty="0" err="1">
                <a:solidFill>
                  <a:srgbClr val="000000"/>
                </a:solidFill>
                <a:effectLst/>
                <a:latin typeface="Calibri"/>
                <a:ea typeface="Calibri"/>
                <a:cs typeface="Calibri"/>
              </a:rPr>
              <a:t>verde</a:t>
            </a:r>
            <a:r>
              <a:rPr lang="en-US" sz="1200" b="0" i="1" strike="noStrike" cap="none" spc="0" baseline="0" dirty="0">
                <a:solidFill>
                  <a:srgbClr val="000000"/>
                </a:solidFill>
                <a:effectLst/>
                <a:latin typeface="Calibri"/>
                <a:ea typeface="Calibri"/>
                <a:cs typeface="Calibri"/>
              </a:rPr>
              <a:t> de confianza, </a:t>
            </a:r>
            <a:r>
              <a:rPr lang="en-US" sz="1200" b="0" i="1" strike="noStrike" cap="none" spc="0" baseline="0" dirty="0" err="1">
                <a:solidFill>
                  <a:srgbClr val="000000"/>
                </a:solidFill>
                <a:effectLst/>
                <a:latin typeface="Calibri"/>
                <a:ea typeface="Calibri"/>
                <a:cs typeface="Calibri"/>
              </a:rPr>
              <a:t>el</a:t>
            </a:r>
            <a:r>
              <a:rPr lang="en-US" sz="1200" b="0" i="1" strike="noStrike" cap="none" spc="0" baseline="0" dirty="0">
                <a:solidFill>
                  <a:srgbClr val="000000"/>
                </a:solidFill>
                <a:effectLst/>
                <a:latin typeface="Calibri"/>
                <a:ea typeface="Calibri"/>
                <a:cs typeface="Calibri"/>
              </a:rPr>
              <a:t> </a:t>
            </a:r>
            <a:r>
              <a:rPr lang="en-US" sz="1200" b="0" i="1" strike="noStrike" cap="none" spc="0" baseline="0" dirty="0" err="1">
                <a:solidFill>
                  <a:srgbClr val="000000"/>
                </a:solidFill>
                <a:effectLst/>
                <a:latin typeface="Calibri"/>
                <a:ea typeface="Calibri"/>
                <a:cs typeface="Calibri"/>
              </a:rPr>
              <a:t>círculo</a:t>
            </a:r>
            <a:r>
              <a:rPr lang="en-US" sz="1200" b="0" i="1" strike="noStrike" cap="none" spc="0" baseline="0" dirty="0">
                <a:solidFill>
                  <a:srgbClr val="000000"/>
                </a:solidFill>
                <a:effectLst/>
                <a:latin typeface="Calibri"/>
                <a:ea typeface="Calibri"/>
                <a:cs typeface="Calibri"/>
              </a:rPr>
              <a:t> de </a:t>
            </a:r>
            <a:r>
              <a:rPr lang="en-US" sz="1200" b="0" i="1" strike="noStrike" cap="none" spc="0" baseline="0" dirty="0" err="1">
                <a:solidFill>
                  <a:srgbClr val="000000"/>
                </a:solidFill>
                <a:effectLst/>
                <a:latin typeface="Calibri"/>
                <a:ea typeface="Calibri"/>
                <a:cs typeface="Calibri"/>
              </a:rPr>
              <a:t>en</a:t>
            </a:r>
            <a:r>
              <a:rPr lang="en-US" sz="1200" b="0" i="1" strike="noStrike" cap="none" spc="0" baseline="0" dirty="0">
                <a:solidFill>
                  <a:srgbClr val="000000"/>
                </a:solidFill>
                <a:effectLst/>
                <a:latin typeface="Calibri"/>
                <a:ea typeface="Calibri"/>
                <a:cs typeface="Calibri"/>
              </a:rPr>
              <a:t> medio de personas </a:t>
            </a:r>
            <a:r>
              <a:rPr lang="en-US" sz="1200" b="0" i="1" strike="noStrike" cap="none" spc="0" baseline="0" dirty="0" err="1">
                <a:solidFill>
                  <a:srgbClr val="000000"/>
                </a:solidFill>
                <a:effectLst/>
                <a:latin typeface="Calibri"/>
                <a:ea typeface="Calibri"/>
                <a:cs typeface="Calibri"/>
              </a:rPr>
              <a:t>que</a:t>
            </a:r>
            <a:r>
              <a:rPr lang="en-US" sz="1200" b="0" i="1" strike="noStrike" cap="none" spc="0" baseline="0" dirty="0">
                <a:solidFill>
                  <a:srgbClr val="000000"/>
                </a:solidFill>
                <a:effectLst/>
                <a:latin typeface="Calibri"/>
                <a:ea typeface="Calibri"/>
                <a:cs typeface="Calibri"/>
              </a:rPr>
              <a:t> </a:t>
            </a:r>
            <a:r>
              <a:rPr lang="en-US" sz="1200" b="0" i="1" strike="noStrike" cap="none" spc="0" baseline="0" dirty="0" err="1">
                <a:solidFill>
                  <a:srgbClr val="000000"/>
                </a:solidFill>
                <a:effectLst/>
                <a:latin typeface="Calibri"/>
                <a:ea typeface="Calibri"/>
                <a:cs typeface="Calibri"/>
              </a:rPr>
              <a:t>conocen</a:t>
            </a:r>
            <a:r>
              <a:rPr lang="en-US" sz="1200" b="0" i="1" strike="noStrike" cap="none" spc="0" baseline="0" dirty="0">
                <a:solidFill>
                  <a:srgbClr val="000000"/>
                </a:solidFill>
                <a:effectLst/>
                <a:latin typeface="Calibri"/>
                <a:ea typeface="Calibri"/>
                <a:cs typeface="Calibri"/>
              </a:rPr>
              <a:t> y </a:t>
            </a:r>
            <a:r>
              <a:rPr lang="en-US" sz="1200" b="0" i="1" strike="noStrike" cap="none" spc="0" baseline="0" dirty="0" err="1">
                <a:solidFill>
                  <a:srgbClr val="000000"/>
                </a:solidFill>
                <a:effectLst/>
                <a:latin typeface="Calibri"/>
                <a:ea typeface="Calibri"/>
                <a:cs typeface="Calibri"/>
              </a:rPr>
              <a:t>el</a:t>
            </a:r>
            <a:r>
              <a:rPr lang="en-US" sz="1200" b="0" i="1" strike="noStrike" cap="none" spc="0" baseline="0" dirty="0">
                <a:solidFill>
                  <a:srgbClr val="000000"/>
                </a:solidFill>
                <a:effectLst/>
                <a:latin typeface="Calibri"/>
                <a:ea typeface="Calibri"/>
                <a:cs typeface="Calibri"/>
              </a:rPr>
              <a:t> </a:t>
            </a:r>
            <a:r>
              <a:rPr lang="en-US" sz="1200" b="0" i="1" strike="noStrike" cap="none" spc="0" baseline="0" dirty="0" err="1">
                <a:solidFill>
                  <a:srgbClr val="000000"/>
                </a:solidFill>
                <a:effectLst/>
                <a:latin typeface="Calibri"/>
                <a:ea typeface="Calibri"/>
                <a:cs typeface="Calibri"/>
              </a:rPr>
              <a:t>círculo</a:t>
            </a:r>
            <a:r>
              <a:rPr lang="en-US" sz="1200" b="0" i="1" strike="noStrike" cap="none" spc="0" baseline="0" dirty="0">
                <a:solidFill>
                  <a:srgbClr val="000000"/>
                </a:solidFill>
                <a:effectLst/>
                <a:latin typeface="Calibri"/>
                <a:ea typeface="Calibri"/>
                <a:cs typeface="Calibri"/>
              </a:rPr>
              <a:t> exterior rojo de personas </a:t>
            </a:r>
            <a:r>
              <a:rPr lang="en-US" sz="1200" b="0" i="1" strike="noStrike" cap="none" spc="0" baseline="0" dirty="0" err="1">
                <a:solidFill>
                  <a:srgbClr val="000000"/>
                </a:solidFill>
                <a:effectLst/>
                <a:latin typeface="Calibri"/>
                <a:ea typeface="Calibri"/>
                <a:cs typeface="Calibri"/>
              </a:rPr>
              <a:t>que</a:t>
            </a:r>
            <a:r>
              <a:rPr lang="en-US" sz="1200" b="0" i="1" strike="noStrike" cap="none" spc="0" baseline="0" dirty="0">
                <a:solidFill>
                  <a:srgbClr val="000000"/>
                </a:solidFill>
                <a:effectLst/>
                <a:latin typeface="Calibri"/>
                <a:ea typeface="Calibri"/>
                <a:cs typeface="Calibri"/>
              </a:rPr>
              <a:t> no </a:t>
            </a:r>
            <a:r>
              <a:rPr lang="en-US" sz="1200" b="0" i="1" strike="noStrike" cap="none" spc="0" baseline="0" dirty="0" err="1">
                <a:solidFill>
                  <a:srgbClr val="000000"/>
                </a:solidFill>
                <a:effectLst/>
                <a:latin typeface="Calibri"/>
                <a:ea typeface="Calibri"/>
                <a:cs typeface="Calibri"/>
              </a:rPr>
              <a:t>conocen</a:t>
            </a:r>
            <a:r>
              <a:rPr lang="en-US" sz="1200" b="0" i="1" strike="noStrike" cap="none" spc="0" baseline="0" dirty="0">
                <a:solidFill>
                  <a:srgbClr val="000000"/>
                </a:solidFill>
                <a:effectLst/>
                <a:latin typeface="Calibri"/>
                <a:ea typeface="Calibri"/>
                <a:cs typeface="Calibri"/>
              </a:rPr>
              <a:t>, </a:t>
            </a:r>
            <a:r>
              <a:rPr lang="en-US" sz="1200" b="0" i="1" strike="noStrike" cap="none" spc="0" baseline="0" dirty="0" err="1">
                <a:solidFill>
                  <a:srgbClr val="000000"/>
                </a:solidFill>
                <a:effectLst/>
                <a:latin typeface="Calibri"/>
                <a:ea typeface="Calibri"/>
                <a:cs typeface="Calibri"/>
              </a:rPr>
              <a:t>acaban</a:t>
            </a:r>
            <a:r>
              <a:rPr lang="en-US" sz="1200" b="0" i="1" strike="noStrike" cap="none" spc="0" baseline="0" dirty="0">
                <a:solidFill>
                  <a:srgbClr val="000000"/>
                </a:solidFill>
                <a:effectLst/>
                <a:latin typeface="Calibri"/>
                <a:ea typeface="Calibri"/>
                <a:cs typeface="Calibri"/>
              </a:rPr>
              <a:t> de </a:t>
            </a:r>
            <a:r>
              <a:rPr lang="en-US" sz="1200" b="0" i="1" strike="noStrike" cap="none" spc="0" baseline="0" dirty="0" err="1">
                <a:solidFill>
                  <a:srgbClr val="000000"/>
                </a:solidFill>
                <a:effectLst/>
                <a:latin typeface="Calibri"/>
                <a:ea typeface="Calibri"/>
                <a:cs typeface="Calibri"/>
              </a:rPr>
              <a:t>conocer</a:t>
            </a:r>
            <a:r>
              <a:rPr lang="en-US" sz="1200" b="0" i="1" strike="noStrike" cap="none" spc="0" baseline="0" dirty="0">
                <a:solidFill>
                  <a:srgbClr val="000000"/>
                </a:solidFill>
                <a:effectLst/>
                <a:latin typeface="Calibri"/>
                <a:ea typeface="Calibri"/>
                <a:cs typeface="Calibri"/>
              </a:rPr>
              <a:t> o </a:t>
            </a:r>
            <a:r>
              <a:rPr lang="en-US" sz="1200" b="0" i="1" strike="noStrike" cap="none" spc="0" baseline="0" dirty="0" err="1">
                <a:solidFill>
                  <a:srgbClr val="000000"/>
                </a:solidFill>
                <a:effectLst/>
                <a:latin typeface="Calibri"/>
                <a:ea typeface="Calibri"/>
                <a:cs typeface="Calibri"/>
              </a:rPr>
              <a:t>en</a:t>
            </a:r>
            <a:r>
              <a:rPr lang="en-US" sz="1200" b="0" i="1" strike="noStrike" cap="none" spc="0" baseline="0" dirty="0">
                <a:solidFill>
                  <a:srgbClr val="000000"/>
                </a:solidFill>
                <a:effectLst/>
                <a:latin typeface="Calibri"/>
                <a:ea typeface="Calibri"/>
                <a:cs typeface="Calibri"/>
              </a:rPr>
              <a:t> </a:t>
            </a:r>
            <a:r>
              <a:rPr lang="en-US" sz="1200" b="0" i="1" strike="noStrike" cap="none" spc="0" baseline="0" dirty="0" err="1">
                <a:solidFill>
                  <a:srgbClr val="000000"/>
                </a:solidFill>
                <a:effectLst/>
                <a:latin typeface="Calibri"/>
                <a:ea typeface="Calibri"/>
                <a:cs typeface="Calibri"/>
              </a:rPr>
              <a:t>quienes</a:t>
            </a:r>
            <a:r>
              <a:rPr lang="en-US" sz="1200" b="0" i="1" strike="noStrike" cap="none" spc="0" baseline="0" dirty="0">
                <a:solidFill>
                  <a:srgbClr val="000000"/>
                </a:solidFill>
                <a:effectLst/>
                <a:latin typeface="Calibri"/>
                <a:ea typeface="Calibri"/>
                <a:cs typeface="Calibri"/>
              </a:rPr>
              <a:t> no </a:t>
            </a:r>
            <a:r>
              <a:rPr lang="en-US" sz="1200" b="0" i="1" strike="noStrike" cap="none" spc="0" baseline="0" dirty="0" err="1">
                <a:solidFill>
                  <a:srgbClr val="000000"/>
                </a:solidFill>
                <a:effectLst/>
                <a:latin typeface="Calibri"/>
                <a:ea typeface="Calibri"/>
                <a:cs typeface="Calibri"/>
              </a:rPr>
              <a:t>confían</a:t>
            </a:r>
            <a:r>
              <a:rPr lang="en-US" sz="1200" b="0" i="1" strike="noStrike" cap="none" spc="0" baseline="0" dirty="0">
                <a:solidFill>
                  <a:srgbClr val="000000"/>
                </a:solidFill>
                <a:effectLst/>
                <a:latin typeface="Calibri"/>
                <a:ea typeface="Calibri"/>
                <a:cs typeface="Calibri"/>
              </a:rPr>
              <a:t>. Ustedes </a:t>
            </a:r>
            <a:r>
              <a:rPr lang="en-US" sz="1200" b="0" i="1" strike="noStrike" cap="none" spc="0" baseline="0" dirty="0" err="1">
                <a:solidFill>
                  <a:srgbClr val="000000"/>
                </a:solidFill>
                <a:effectLst/>
                <a:latin typeface="Calibri"/>
                <a:ea typeface="Calibri"/>
                <a:cs typeface="Calibri"/>
              </a:rPr>
              <a:t>saben</a:t>
            </a:r>
            <a:r>
              <a:rPr lang="en-US" sz="1200" b="0" i="1" strike="noStrike" cap="none" spc="0" baseline="0" dirty="0">
                <a:solidFill>
                  <a:srgbClr val="000000"/>
                </a:solidFill>
                <a:effectLst/>
                <a:latin typeface="Calibri"/>
                <a:ea typeface="Calibri"/>
                <a:cs typeface="Calibri"/>
              </a:rPr>
              <a:t> quién es </a:t>
            </a:r>
            <a:r>
              <a:rPr lang="en-US" sz="1200" b="0" i="1" strike="noStrike" cap="none" spc="0" baseline="0" dirty="0" err="1">
                <a:solidFill>
                  <a:srgbClr val="000000"/>
                </a:solidFill>
                <a:effectLst/>
                <a:latin typeface="Calibri"/>
                <a:ea typeface="Calibri"/>
                <a:cs typeface="Calibri"/>
              </a:rPr>
              <a:t>seguro</a:t>
            </a:r>
            <a:r>
              <a:rPr lang="en-US" sz="1200" b="0" i="1" strike="noStrike" cap="none" spc="0" baseline="0" dirty="0">
                <a:solidFill>
                  <a:srgbClr val="000000"/>
                </a:solidFill>
                <a:effectLst/>
                <a:latin typeface="Calibri"/>
                <a:ea typeface="Calibri"/>
                <a:cs typeface="Calibri"/>
              </a:rPr>
              <a:t> para usted y quién no.</a:t>
            </a:r>
            <a:r>
              <a:rPr lang="es-MX" sz="1200" b="0" i="1" strike="noStrike" cap="none" spc="0" baseline="0" dirty="0">
                <a:solidFill>
                  <a:srgbClr val="000000"/>
                </a:solidFill>
                <a:effectLst/>
                <a:latin typeface="Calibri"/>
                <a:ea typeface="Calibri"/>
                <a:cs typeface="Calibri"/>
              </a:rPr>
              <a:t> 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todos que puedan y les interese que pongan una mano en el centro del círculo. Pida que alguien se ofrezca para contar hasta tres. Después de “tres”, todos dicen la declaración de poder a la vez que levanten las manos al aire. También pueden ponerse de pie en el círculo sin tocarse las manos, si prefieren.</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SAFE agradece al Consejo de Texas para Discapacidades de Desarrollo el financiamiento de este programa de estudios.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solidFill>
                  <a:prstClr val="black"/>
                </a:solidFill>
              </a:rPr>
              <a:t>25</a:t>
            </a:fld>
            <a:endParaRPr lang="en-US">
              <a:solidFill>
                <a:prstClr val="black"/>
              </a:solidFill>
            </a:endParaRPr>
          </a:p>
        </p:txBody>
      </p:sp>
    </p:spTree>
    <p:extLst>
      <p:ext uri="{BB962C8B-B14F-4D97-AF65-F5344CB8AC3E}">
        <p14:creationId xmlns:p14="http://schemas.microsoft.com/office/powerpoint/2010/main" val="3973889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a:p>
        </p:txBody>
      </p:sp>
    </p:spTree>
    <p:extLst>
      <p:ext uri="{BB962C8B-B14F-4D97-AF65-F5344CB8AC3E}">
        <p14:creationId xmlns:p14="http://schemas.microsoft.com/office/powerpoint/2010/main" val="7143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Puede imprimir esta diapositiva por separado para que cada estudiante pueda usar la hoja Palabras importantes como tablero de comunicación durante la clase. Repase las palabras con las definiciones que se sugieren a continuación. Para que puedan entender mejor, puede pedir al grupo que aporte sus propias definiciones para las palabras del vocabulario o que proporcione un enunciado o una situación con la palabra nueva.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Relación: </a:t>
            </a:r>
            <a:r>
              <a:rPr lang="es-MX" sz="1200" b="0" i="0" strike="noStrike" cap="none" spc="0" baseline="0" dirty="0">
                <a:solidFill>
                  <a:srgbClr val="000000"/>
                </a:solidFill>
                <a:effectLst/>
                <a:latin typeface="Calibri"/>
                <a:ea typeface="Calibri"/>
                <a:cs typeface="Calibri"/>
              </a:rPr>
              <a:t>dos o más personas que se conocen; las relaciones incluyen amigos, familiares y compañeros de clase</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Amigo: </a:t>
            </a:r>
            <a:r>
              <a:rPr lang="es-MX" sz="1200" b="0" i="0" strike="noStrike" cap="none" spc="0" baseline="0" dirty="0">
                <a:solidFill>
                  <a:srgbClr val="000000"/>
                </a:solidFill>
                <a:effectLst/>
                <a:latin typeface="Calibri"/>
                <a:ea typeface="Calibri"/>
                <a:cs typeface="Calibri"/>
              </a:rPr>
              <a:t>alguien con quien les gusta juntarse o pasar el tiempo</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Familiar: </a:t>
            </a:r>
            <a:r>
              <a:rPr lang="es-MX" sz="1200" b="0" i="0" strike="noStrike" cap="none" spc="0" baseline="0" dirty="0">
                <a:solidFill>
                  <a:srgbClr val="000000"/>
                </a:solidFill>
                <a:effectLst/>
                <a:latin typeface="Calibri"/>
                <a:ea typeface="Calibri"/>
                <a:cs typeface="Calibri"/>
              </a:rPr>
              <a:t>sus parientes, como mamá, papá, hermanos</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Compañero de trabajo: </a:t>
            </a:r>
            <a:r>
              <a:rPr lang="es-MX" sz="1200" b="0" i="0" strike="noStrike" cap="none" spc="0" baseline="0" dirty="0">
                <a:solidFill>
                  <a:srgbClr val="000000"/>
                </a:solidFill>
                <a:effectLst/>
                <a:latin typeface="Calibri"/>
                <a:ea typeface="Calibri"/>
                <a:cs typeface="Calibri"/>
              </a:rPr>
              <a:t>alguien que trabaja en el mismo lugar que ustedes</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Maestro: </a:t>
            </a:r>
            <a:r>
              <a:rPr lang="es-MX" sz="1200" b="0" i="0" strike="noStrike" cap="none" spc="0" baseline="0" dirty="0">
                <a:solidFill>
                  <a:srgbClr val="000000"/>
                </a:solidFill>
                <a:effectLst/>
                <a:latin typeface="Calibri"/>
                <a:ea typeface="Calibri"/>
                <a:cs typeface="Calibri"/>
              </a:rPr>
              <a:t>una persona que dirige una clase</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Doctor: </a:t>
            </a:r>
            <a:r>
              <a:rPr lang="es-MX" sz="1200" b="0" i="0" strike="noStrike" cap="none" spc="0" baseline="0" dirty="0">
                <a:solidFill>
                  <a:srgbClr val="000000"/>
                </a:solidFill>
                <a:effectLst/>
                <a:latin typeface="Calibri"/>
                <a:ea typeface="Calibri"/>
                <a:cs typeface="Calibri"/>
              </a:rPr>
              <a:t>una persona que ayuda a que su cuerpo se mantenga sano</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Vecino: </a:t>
            </a:r>
            <a:r>
              <a:rPr lang="es-MX" sz="1200" b="0" i="0" strike="noStrike" cap="none" spc="0" baseline="0" dirty="0">
                <a:solidFill>
                  <a:srgbClr val="000000"/>
                </a:solidFill>
                <a:effectLst/>
                <a:latin typeface="Calibri"/>
                <a:ea typeface="Calibri"/>
                <a:cs typeface="Calibri"/>
              </a:rPr>
              <a:t>una persona que vive cerca de ustedes</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Pareja romántica: </a:t>
            </a:r>
            <a:r>
              <a:rPr lang="es-MX" sz="1200" b="0" i="0" strike="noStrike" cap="none" spc="0" baseline="0" dirty="0">
                <a:solidFill>
                  <a:srgbClr val="000000"/>
                </a:solidFill>
                <a:effectLst/>
                <a:latin typeface="Calibri"/>
                <a:ea typeface="Calibri"/>
                <a:cs typeface="Calibri"/>
              </a:rPr>
              <a:t>una persona con quien salen a citas</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Seguro: </a:t>
            </a:r>
            <a:r>
              <a:rPr lang="es-MX" sz="1200" b="0" i="0" strike="noStrike" cap="none" spc="0" baseline="0" dirty="0">
                <a:solidFill>
                  <a:srgbClr val="000000"/>
                </a:solidFill>
                <a:effectLst/>
                <a:latin typeface="Calibri"/>
                <a:ea typeface="Calibri"/>
                <a:cs typeface="Calibri"/>
              </a:rPr>
              <a:t>el sentimiento cuando no va a ser lastimado y cuando sus sentimientos están bien.</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Límites: </a:t>
            </a:r>
            <a:r>
              <a:rPr lang="es-MX" sz="1200" b="0" i="0" strike="noStrike" cap="none" spc="0" baseline="0" dirty="0">
                <a:solidFill>
                  <a:srgbClr val="000000"/>
                </a:solidFill>
                <a:effectLst/>
                <a:latin typeface="Calibri"/>
                <a:ea typeface="Calibri"/>
                <a:cs typeface="Calibri"/>
              </a:rPr>
              <a:t>las cosas que son aceptables para ustedes y las que no son aceptables para ustedes</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Lea la agenda. Como opción, puede pedir que alguien se ofrezca para leer la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Hoy jugaremos Adivinen quién. Para este juego, por turnos, actuarán un cuento. Mientras dos de ustedes actúan un cuento, el resto de ustedes tratarán de adivinar qué relación hay entre los actores. Necesito que dos personas se ofrezcan para hacerlo primero. Hablaré un momento con estas dos personas antes de empezar el juego. </a:t>
            </a:r>
          </a:p>
          <a:p>
            <a:pPr lvl="0" fontAlgn="base"/>
            <a:endParaRPr lang="en-US" sz="1100" i="1"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Reúnase con las dos personas en algún lugar donde el resto del grupo no pueda escuchar su conversación. Deles una de las tarjetas del juego Adivinen quién. Según sea necesario, ayúdelas a leer y entender el cuento. Dígales que hablen con su pareja y decidan quién actuará cada personaje y cómo esos personajes </a:t>
            </a:r>
            <a:r>
              <a:rPr lang="es-MX" sz="1200" b="0" i="0" strike="noStrike" cap="none" spc="0" baseline="0" dirty="0">
                <a:solidFill>
                  <a:srgbClr val="000000"/>
                </a:solidFill>
                <a:effectLst/>
                <a:latin typeface="+mn-lt"/>
                <a:ea typeface="Calibri"/>
                <a:cs typeface="Calibri"/>
              </a:rPr>
              <a:t>hablarían </a:t>
            </a:r>
            <a:r>
              <a:rPr lang="es-MX" sz="1200" b="0" i="0" strike="noStrike" cap="none" spc="0" baseline="0" dirty="0">
                <a:solidFill>
                  <a:srgbClr val="000000"/>
                </a:solidFill>
                <a:effectLst/>
                <a:latin typeface="Calibri"/>
                <a:ea typeface="Calibri"/>
                <a:cs typeface="Calibri"/>
              </a:rPr>
              <a:t>y se comportarían en el cuento. Quizás necesite hacerles preguntas como: </a:t>
            </a:r>
            <a:r>
              <a:rPr lang="es-MX" sz="1200" b="0" i="1" strike="noStrike" cap="none" spc="0" baseline="0" dirty="0">
                <a:solidFill>
                  <a:srgbClr val="000000"/>
                </a:solidFill>
                <a:effectLst/>
                <a:latin typeface="Calibri"/>
                <a:ea typeface="Calibri"/>
                <a:cs typeface="Calibri"/>
              </a:rPr>
              <a:t>¿Cómo saludaría a esta persona?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¿Le daría un abrazo?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¿Y qué hay de saludarla de mano?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¿Probablemente qué le diría a esta persona?    </a:t>
            </a:r>
            <a:endParaRPr lang="en-US" sz="1100" i="1" kern="1200" dirty="0">
              <a:solidFill>
                <a:schemeClr val="tx1"/>
              </a:solidFill>
              <a:effectLst/>
              <a:latin typeface="+mn-lt"/>
              <a:ea typeface="+mn-ea"/>
              <a:cs typeface="+mn-cs"/>
            </a:endParaRPr>
          </a:p>
          <a:p>
            <a:pPr lvl="0" fontAlgn="base"/>
            <a:endParaRPr lang="en-US" sz="1200"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Después de que estas personas hayan decidido cómo actuarán su relación, tráigalas de vuelta al salón. Recuérdeles que no deben decir al resto  del grupo de qué se trata su cuento. Recuerde al resto del grupo que, al final del cuento, tendrán que adivinar la relación entre los dos actores. Pida a las dos personas que actúen el cuento. Si a su grupo le gusta mucho participar en escenificaciones, también puede asignar a una persona voluntaria como director. El director dice: “¡Acción!” al principio de la escenificación y “¡Corte!” al final.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2664001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¡Demos un aplauso a nuestros primeros dos actores! Bien hecho. Ahora, es el turno del resto del grupo adivinar qué relación actuaban. Muestren un dedo si piensan que eran jefe y trabajador, dos dedos si piensan que eran abuela y nieto o tres dedos si piensan que eran maestro y estudiante</a:t>
            </a:r>
            <a:endParaRPr lang="en-US" sz="1200" b="1" i="1" strike="sngStrike" kern="1200" baseline="0" dirty="0">
              <a:solidFill>
                <a:schemeClr val="tx1"/>
              </a:solidFill>
              <a:effectLst/>
              <a:latin typeface="+mn-lt"/>
              <a:ea typeface="+mn-ea"/>
              <a:cs typeface="+mn-cs"/>
            </a:endParaRPr>
          </a:p>
          <a:p>
            <a:pPr lvl="0" fontAlgn="base"/>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Pida que expliquen su respuesta. Si el grupo necesita ayuda, puede hacer preguntas como: </a:t>
            </a:r>
            <a:r>
              <a:rPr lang="es-MX" sz="1200" b="0" i="1" strike="noStrike" cap="none" spc="0" baseline="0" dirty="0">
                <a:solidFill>
                  <a:srgbClr val="000000"/>
                </a:solidFill>
                <a:effectLst/>
                <a:latin typeface="Calibri"/>
                <a:ea typeface="Calibri"/>
                <a:cs typeface="Calibri"/>
              </a:rPr>
              <a:t>¿Cómo se saludaron? ¿Parecía que se conocían bien? </a:t>
            </a:r>
          </a:p>
          <a:p>
            <a:pPr marL="0" marR="0" lvl="0" indent="0" algn="l" defTabSz="914400" rtl="0" eaLnBrk="1" fontAlgn="base"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¿Hay otras dos personas voluntarias para ser actores?</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3147452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Reúnase con las dos personas en algún lugar donde el resto del grupo no pueda escuchar su conversación. Deles un de las tarjetas del juego Adivinen quién. Según sea necesario, ayúdelas a leer y entender el cuento. Dígales que hablen con su pareja y decidan quién actuará cada personaje y cómo esos personajes hablarían y se comportarían en el cuento. Quizás necesite hacerles preguntas como: </a:t>
            </a:r>
            <a:r>
              <a:rPr lang="es-MX" sz="1200" b="0" i="1" strike="noStrike" cap="none" spc="0" baseline="0" dirty="0">
                <a:solidFill>
                  <a:srgbClr val="000000"/>
                </a:solidFill>
                <a:effectLst/>
                <a:latin typeface="Calibri"/>
                <a:ea typeface="Calibri"/>
                <a:cs typeface="Calibri"/>
              </a:rPr>
              <a:t>¿Cómo saludaría a esta persona?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¿Le daría un abrazo?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¿Y qué hay de saludarla de mano?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¿Probablemente qué le diría a esta persona?    </a:t>
            </a:r>
            <a:endParaRPr lang="en-US" sz="1100" i="1" kern="1200" dirty="0">
              <a:solidFill>
                <a:schemeClr val="tx1"/>
              </a:solidFill>
              <a:effectLst/>
              <a:latin typeface="+mn-lt"/>
              <a:ea typeface="+mn-ea"/>
              <a:cs typeface="+mn-cs"/>
            </a:endParaRPr>
          </a:p>
          <a:p>
            <a:pPr lvl="0" fontAlgn="base"/>
            <a:endParaRPr lang="en-US" sz="1200"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¡Demos un aplauso a nuestros segundos dos actores! Ahora, es el turno del resto del grupo adivinar qué relación actuaban. Muestren un dedo si piensan que eran doctor y paciente, dos dedos si piensan que eran mamá e hijo o tres dedos si piensan que eran dos mejores amigos</a:t>
            </a:r>
          </a:p>
          <a:p>
            <a:pPr lvl="0" fontAlgn="base"/>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Pida que expliquen su respuesta. Si el grupo necesita ayuda, puede hacer preguntas como: ¿Cómo se saludaron? ¿Parecía que se conocían bien? </a:t>
            </a:r>
          </a:p>
          <a:p>
            <a:pPr marL="0" marR="0" lvl="0" indent="0" algn="l" defTabSz="914400" rtl="0" eaLnBrk="1" fontAlgn="base"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100" b="0" i="0" strike="noStrike" cap="none" spc="0" baseline="0" dirty="0">
                <a:solidFill>
                  <a:srgbClr val="000000"/>
                </a:solidFill>
                <a:effectLst/>
                <a:latin typeface="Calibri"/>
                <a:ea typeface="Calibri"/>
                <a:cs typeface="Calibri"/>
              </a:rPr>
              <a:t>Diga: </a:t>
            </a:r>
            <a:r>
              <a:rPr lang="es-MX" sz="1100" b="0" i="1" strike="noStrike" cap="none" spc="0" baseline="0" dirty="0">
                <a:solidFill>
                  <a:srgbClr val="000000"/>
                </a:solidFill>
                <a:effectLst/>
                <a:latin typeface="Calibri"/>
                <a:ea typeface="Calibri"/>
                <a:cs typeface="Calibri"/>
              </a:rPr>
              <a:t>¡Excelente trabajo! Haremos un cuento más. ¿Hay otras dos personas voluntarias para ser actores?</a:t>
            </a:r>
            <a:endParaRPr lang="en-US" sz="105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4202224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Reúnase con las dos personas en algún lugar donde el resto del grupo no pueda escuchar su conversación. Deles un de las tarjetas del juego Adivinen quién. Según sea necesario, ayúdelas a leer y entender el cuento. Dígales que hablen con su pareja y decidan quién actuará cada personaje y cómo esos personajes hablarían y se comportarían en el cuento. Quizás necesite hacerles preguntas como: </a:t>
            </a:r>
            <a:r>
              <a:rPr lang="es-MX" sz="1200" b="0" i="1" strike="noStrike" cap="none" spc="0" baseline="0" dirty="0">
                <a:solidFill>
                  <a:srgbClr val="000000"/>
                </a:solidFill>
                <a:effectLst/>
                <a:latin typeface="Calibri"/>
                <a:ea typeface="Calibri"/>
                <a:cs typeface="Calibri"/>
              </a:rPr>
              <a:t>¿Cómo saludaría a esta persona?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¿Le daría un abrazo?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¿Y qué hay de saludarla de mano?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¿Probablemente qué le diría a esta persona?    </a:t>
            </a:r>
            <a:endParaRPr lang="en-US" sz="1100" i="1" kern="1200" dirty="0">
              <a:solidFill>
                <a:schemeClr val="tx1"/>
              </a:solidFill>
              <a:effectLst/>
              <a:latin typeface="+mn-lt"/>
              <a:ea typeface="+mn-ea"/>
              <a:cs typeface="+mn-cs"/>
            </a:endParaRPr>
          </a:p>
          <a:p>
            <a:pPr lvl="0" fontAlgn="base"/>
            <a:endParaRPr lang="en-US" sz="1200" kern="1200" dirty="0">
              <a:solidFill>
                <a:schemeClr val="tx1"/>
              </a:solidFill>
              <a:effectLst/>
              <a:latin typeface="+mn-lt"/>
              <a:ea typeface="+mn-ea"/>
              <a:cs typeface="+mn-cs"/>
            </a:endParaRPr>
          </a:p>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¡Increíble trabajo! ¡Demos un aplauso a nuestros dos actores! Ahora, es el turno del resto del grupo adivinar qué relación actuaban. Muestren un dedo si piensan que eran policía y estudiante, dos dedos si piensan que eran dos amigos o tres dedos si piensan que eran dos personas desconocidas.</a:t>
            </a:r>
          </a:p>
          <a:p>
            <a:pPr lvl="0" fontAlgn="base"/>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Pida que expliquen su respuesta. Si el grupo necesita ayuda, puede hacer preguntas como: </a:t>
            </a:r>
            <a:r>
              <a:rPr lang="es-MX" sz="1200" b="0" i="1" strike="noStrike" cap="none" spc="0" baseline="0" dirty="0">
                <a:solidFill>
                  <a:srgbClr val="000000"/>
                </a:solidFill>
                <a:effectLst/>
                <a:latin typeface="Calibri"/>
                <a:ea typeface="Calibri"/>
                <a:cs typeface="Calibri"/>
              </a:rPr>
              <a:t>¿Cómo se saludaron? ¿Parecía que se conocían bien? </a:t>
            </a: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2953925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¡Excelente trabajo con el juego Adivinen quién! Ahora, hablaremos sobre diferentes tipos de relaciones.</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55880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2/28/26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2/28/26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2/28/26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2/28/26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2/28/26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9.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4.png"/><Relationship Id="rId3" Type="http://schemas.openxmlformats.org/officeDocument/2006/relationships/image" Target="../media/image7.jpe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9.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9.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9939130" y="180921"/>
            <a:ext cx="1987826" cy="7864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 y="0"/>
            <a:ext cx="12191349" cy="6858000"/>
          </a:xfrm>
          <a:prstGeom prst="rect">
            <a:avLst/>
          </a:prstGeom>
        </p:spPr>
      </p:pic>
      <p:sp>
        <p:nvSpPr>
          <p:cNvPr id="5" name="Footer Placeholder 3"/>
          <p:cNvSpPr txBox="1"/>
          <p:nvPr/>
        </p:nvSpPr>
        <p:spPr>
          <a:xfrm>
            <a:off x="8967435" y="65745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2021 Programa de Servicios para Personas con Discapacidades de SAFE</a:t>
            </a:r>
          </a:p>
        </p:txBody>
      </p:sp>
      <p:grpSp>
        <p:nvGrpSpPr>
          <p:cNvPr id="6" name="Group 5"/>
          <p:cNvGrpSpPr/>
          <p:nvPr/>
        </p:nvGrpSpPr>
        <p:grpSpPr>
          <a:xfrm>
            <a:off x="1958568" y="100895"/>
            <a:ext cx="7008867" cy="646331"/>
            <a:chOff x="1958568" y="100895"/>
            <a:chExt cx="7008867" cy="646331"/>
          </a:xfrm>
        </p:grpSpPr>
        <p:sp>
          <p:nvSpPr>
            <p:cNvPr id="7" name="Rectangle 6"/>
            <p:cNvSpPr/>
            <p:nvPr/>
          </p:nvSpPr>
          <p:spPr>
            <a:xfrm>
              <a:off x="2025445" y="180921"/>
              <a:ext cx="4574467" cy="486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58568" y="100895"/>
              <a:ext cx="7008867"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Mis derechos, mi vida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
        <p:nvSpPr>
          <p:cNvPr id="3" name="Rectangle 2"/>
          <p:cNvSpPr/>
          <p:nvPr/>
        </p:nvSpPr>
        <p:spPr>
          <a:xfrm>
            <a:off x="225631" y="2090057"/>
            <a:ext cx="5735782" cy="2280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875" y="2352925"/>
            <a:ext cx="5930538" cy="1737360"/>
          </a:xfrm>
          <a:prstGeom prst="rect">
            <a:avLst/>
          </a:prstGeom>
          <a:solidFill>
            <a:schemeClr val="bg1"/>
          </a:solidFill>
        </p:spPr>
        <p:txBody>
          <a:bodyPr wrap="square" rtlCol="0">
            <a:spAutoFit/>
          </a:bodyPr>
          <a:lstStyle/>
          <a:p>
            <a:pPr algn="ctr"/>
            <a:r>
              <a:rPr lang="es-MX" sz="5400" b="0" i="0" strike="noStrike" cap="none" spc="0" baseline="0" dirty="0">
                <a:solidFill>
                  <a:srgbClr val="000000"/>
                </a:solidFill>
                <a:effectLst/>
                <a:latin typeface="PraterBlockPro" panose="020B0504010101020102" pitchFamily="34" charset="77"/>
                <a:ea typeface="Open Sans Extrabold"/>
                <a:cs typeface="PraterBlockPro" panose="020B0504010101020102" pitchFamily="34" charset="77"/>
              </a:rPr>
              <a:t>Diferentes tipos de relaciones</a:t>
            </a:r>
            <a:endParaRPr lang="en-US" sz="5400" dirty="0">
              <a:latin typeface="PraterBlockPro" panose="020B0504010101020102" pitchFamily="34" charset="77"/>
              <a:ea typeface="Open Sans Extrabold" panose="020B0906030804020204" pitchFamily="34" charset="0"/>
              <a:cs typeface="PraterBlockPro" panose="020B0504010101020102" pitchFamily="34" charset="77"/>
            </a:endParaRPr>
          </a:p>
        </p:txBody>
      </p:sp>
      <p:sp>
        <p:nvSpPr>
          <p:cNvPr id="10" name="TextBox 6">
            <a:extLst>
              <a:ext uri="{FF2B5EF4-FFF2-40B4-BE49-F238E27FC236}">
                <a16:creationId xmlns:a16="http://schemas.microsoft.com/office/drawing/2014/main" id="{81022BC1-31B7-A4F6-EC69-5283D645E037}"/>
              </a:ext>
            </a:extLst>
          </p:cNvPr>
          <p:cNvSpPr txBox="1"/>
          <p:nvPr/>
        </p:nvSpPr>
        <p:spPr>
          <a:xfrm>
            <a:off x="1811056" y="893580"/>
            <a:ext cx="4966934" cy="830997"/>
          </a:xfrm>
          <a:prstGeom prst="rect">
            <a:avLst/>
          </a:prstGeom>
          <a:noFill/>
          <a:ln w="1905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sz="2400" b="1" noProof="0" dirty="0">
                <a:latin typeface="Comic Sans MS" panose="030F0702030302020204" pitchFamily="66" charset="0"/>
                <a:cs typeface="Arial" panose="020B0604020202020204" pitchFamily="34" charset="0"/>
              </a:rPr>
              <a:t>Para estudiantes de educación media superior</a:t>
            </a:r>
          </a:p>
        </p:txBody>
      </p:sp>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0510" y="-21020"/>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sp>
        <p:nvSpPr>
          <p:cNvPr id="2" name="Rectangle 1"/>
          <p:cNvSpPr/>
          <p:nvPr/>
        </p:nvSpPr>
        <p:spPr>
          <a:xfrm>
            <a:off x="3669475" y="760021"/>
            <a:ext cx="2541320" cy="4037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21296568">
            <a:off x="3720473" y="1407633"/>
            <a:ext cx="1816925" cy="3699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904509" y="3155517"/>
            <a:ext cx="1306286" cy="795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0702384">
            <a:off x="5950069" y="5044240"/>
            <a:ext cx="1423780" cy="635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35842" y="6033482"/>
            <a:ext cx="2721427" cy="518160"/>
          </a:xfrm>
          <a:prstGeom prst="rect">
            <a:avLst/>
          </a:prstGeom>
          <a:noFill/>
        </p:spPr>
        <p:txBody>
          <a:bodyPr wrap="square" rtlCol="0">
            <a:spAutoFit/>
          </a:bodyPr>
          <a:lstStyle/>
          <a:p>
            <a:r>
              <a:rPr lang="es-MX" sz="2800" dirty="0">
                <a:solidFill>
                  <a:srgbClr val="000000"/>
                </a:solidFill>
                <a:latin typeface="Tahoma"/>
                <a:ea typeface="Tahoma"/>
                <a:cs typeface="Tahoma"/>
              </a:rPr>
              <a:t>Amigos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5054152" y="2777060"/>
            <a:ext cx="2721427" cy="954107"/>
          </a:xfrm>
          <a:prstGeom prst="rect">
            <a:avLst/>
          </a:prstGeom>
          <a:noFill/>
        </p:spPr>
        <p:txBody>
          <a:bodyPr wrap="square" rtlCol="0">
            <a:spAutoFit/>
          </a:bodyPr>
          <a:lstStyle/>
          <a:p>
            <a:pPr algn="ctr"/>
            <a:r>
              <a:rPr lang="es-MX" sz="2800" dirty="0">
                <a:solidFill>
                  <a:srgbClr val="000000"/>
                </a:solidFill>
                <a:latin typeface="Tahoma"/>
                <a:ea typeface="Tahoma"/>
                <a:cs typeface="Tahoma"/>
              </a:rPr>
              <a:t>Compañeros d</a:t>
            </a:r>
            <a:r>
              <a:rPr lang="es-MX" sz="2800" b="0" i="0" strike="noStrike" cap="none" spc="0" baseline="0" dirty="0">
                <a:solidFill>
                  <a:srgbClr val="000000"/>
                </a:solidFill>
                <a:effectLst/>
                <a:latin typeface="Tahoma"/>
                <a:ea typeface="Tahoma"/>
                <a:cs typeface="Tahoma"/>
              </a:rPr>
              <a:t>e trabajo</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8966649" y="5736600"/>
            <a:ext cx="1886882" cy="523220"/>
          </a:xfrm>
          <a:prstGeom prst="rect">
            <a:avLst/>
          </a:prstGeom>
          <a:noFill/>
        </p:spPr>
        <p:txBody>
          <a:bodyPr wrap="square" rtlCol="0">
            <a:spAutoFit/>
          </a:bodyPr>
          <a:lstStyle/>
          <a:p>
            <a:r>
              <a:rPr lang="es-MX" sz="2800" dirty="0">
                <a:solidFill>
                  <a:srgbClr val="000000"/>
                </a:solidFill>
                <a:latin typeface="Tahoma"/>
                <a:ea typeface="Tahoma"/>
                <a:cs typeface="Tahoma"/>
              </a:rPr>
              <a:t>Familiares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a:extLst>
              <a:ext uri="{FF2B5EF4-FFF2-40B4-BE49-F238E27FC236}">
                <a16:creationId xmlns:a16="http://schemas.microsoft.com/office/drawing/2014/main" id="{2993FF96-9B8E-E2C5-B022-3AB4A4A47071}"/>
              </a:ext>
            </a:extLst>
          </p:cNvPr>
          <p:cNvPicPr>
            <a:picLocks noChangeAspect="1"/>
          </p:cNvPicPr>
          <p:nvPr/>
        </p:nvPicPr>
        <p:blipFill>
          <a:blip r:embed="rId5"/>
          <a:stretch>
            <a:fillRect/>
          </a:stretch>
        </p:blipFill>
        <p:spPr>
          <a:xfrm>
            <a:off x="6573999" y="1827676"/>
            <a:ext cx="7276021" cy="4104996"/>
          </a:xfrm>
          <a:prstGeom prst="rect">
            <a:avLst/>
          </a:prstGeom>
        </p:spPr>
      </p:pic>
      <p:pic>
        <p:nvPicPr>
          <p:cNvPr id="17" name="Picture 16">
            <a:extLst>
              <a:ext uri="{FF2B5EF4-FFF2-40B4-BE49-F238E27FC236}">
                <a16:creationId xmlns:a16="http://schemas.microsoft.com/office/drawing/2014/main" id="{E06322E9-8FB9-DEDA-B526-97BF51C48F26}"/>
              </a:ext>
            </a:extLst>
          </p:cNvPr>
          <p:cNvPicPr>
            <a:picLocks noChangeAspect="1"/>
          </p:cNvPicPr>
          <p:nvPr/>
        </p:nvPicPr>
        <p:blipFill>
          <a:blip r:embed="rId6"/>
          <a:stretch>
            <a:fillRect/>
          </a:stretch>
        </p:blipFill>
        <p:spPr>
          <a:xfrm>
            <a:off x="3873546" y="202648"/>
            <a:ext cx="4774502" cy="2691586"/>
          </a:xfrm>
          <a:prstGeom prst="rect">
            <a:avLst/>
          </a:prstGeom>
        </p:spPr>
      </p:pic>
      <p:pic>
        <p:nvPicPr>
          <p:cNvPr id="18" name="Picture 17">
            <a:extLst>
              <a:ext uri="{FF2B5EF4-FFF2-40B4-BE49-F238E27FC236}">
                <a16:creationId xmlns:a16="http://schemas.microsoft.com/office/drawing/2014/main" id="{5D7DB2D1-8071-63CB-0C18-22E9A91BD7D7}"/>
              </a:ext>
            </a:extLst>
          </p:cNvPr>
          <p:cNvPicPr>
            <a:picLocks noChangeAspect="1"/>
          </p:cNvPicPr>
          <p:nvPr/>
        </p:nvPicPr>
        <p:blipFill>
          <a:blip r:embed="rId7"/>
          <a:stretch>
            <a:fillRect/>
          </a:stretch>
        </p:blipFill>
        <p:spPr>
          <a:xfrm>
            <a:off x="-1961322" y="1986225"/>
            <a:ext cx="7454062" cy="4104996"/>
          </a:xfrm>
          <a:prstGeom prst="rect">
            <a:avLst/>
          </a:prstGeom>
        </p:spPr>
      </p:pic>
    </p:spTree>
    <p:extLst>
      <p:ext uri="{BB962C8B-B14F-4D97-AF65-F5344CB8AC3E}">
        <p14:creationId xmlns:p14="http://schemas.microsoft.com/office/powerpoint/2010/main" val="218674406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74625"/>
          </a:xfrm>
          <a:prstGeom prst="rect">
            <a:avLst/>
          </a:prstGeom>
        </p:spPr>
      </p:pic>
      <p:sp>
        <p:nvSpPr>
          <p:cNvPr id="3" name="Footer Placeholder 3"/>
          <p:cNvSpPr txBox="1"/>
          <p:nvPr/>
        </p:nvSpPr>
        <p:spPr>
          <a:xfrm>
            <a:off x="8967435" y="6574816"/>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7" name="Group 6"/>
          <p:cNvGrpSpPr/>
          <p:nvPr/>
        </p:nvGrpSpPr>
        <p:grpSpPr>
          <a:xfrm>
            <a:off x="2172929" y="357282"/>
            <a:ext cx="7237289" cy="646331"/>
            <a:chOff x="2143433" y="259759"/>
            <a:chExt cx="5906294" cy="646331"/>
          </a:xfrm>
        </p:grpSpPr>
        <p:sp>
          <p:nvSpPr>
            <p:cNvPr id="8" name="Rectangle 7"/>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56085" y="259759"/>
              <a:ext cx="5793641" cy="640080"/>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Descanso para el cerebro </a:t>
              </a:r>
            </a:p>
          </p:txBody>
        </p:sp>
      </p:grpSp>
    </p:spTree>
    <p:extLst>
      <p:ext uri="{BB962C8B-B14F-4D97-AF65-F5344CB8AC3E}">
        <p14:creationId xmlns:p14="http://schemas.microsoft.com/office/powerpoint/2010/main" val="345075564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l="34969"/>
          <a:stretch>
            <a:fillRect/>
          </a:stretch>
        </p:blipFill>
        <p:spPr>
          <a:xfrm>
            <a:off x="2393263" y="1282310"/>
            <a:ext cx="2960830" cy="2566416"/>
          </a:xfrm>
          <a:prstGeom prst="rect">
            <a:avLst/>
          </a:prstGeom>
        </p:spPr>
      </p:pic>
      <p:sp>
        <p:nvSpPr>
          <p:cNvPr id="10" name="TextBox 9"/>
          <p:cNvSpPr txBox="1"/>
          <p:nvPr/>
        </p:nvSpPr>
        <p:spPr>
          <a:xfrm>
            <a:off x="8902119" y="939545"/>
            <a:ext cx="2835943" cy="954107"/>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El juego ¿Adivinen quién?</a:t>
            </a:r>
          </a:p>
        </p:txBody>
      </p:sp>
      <p:sp>
        <p:nvSpPr>
          <p:cNvPr id="11" name="TextBox 10"/>
          <p:cNvSpPr txBox="1"/>
          <p:nvPr/>
        </p:nvSpPr>
        <p:spPr>
          <a:xfrm>
            <a:off x="5244365" y="2325052"/>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Diferentes tipos de relaciones</a:t>
            </a:r>
          </a:p>
        </p:txBody>
      </p:sp>
      <p:sp>
        <p:nvSpPr>
          <p:cNvPr id="12" name="TextBox 11"/>
          <p:cNvSpPr txBox="1"/>
          <p:nvPr/>
        </p:nvSpPr>
        <p:spPr>
          <a:xfrm>
            <a:off x="3873678" y="4829309"/>
            <a:ext cx="384706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Herramienta Mapa de relaciones</a:t>
            </a:r>
          </a:p>
        </p:txBody>
      </p:sp>
      <p:sp>
        <p:nvSpPr>
          <p:cNvPr id="14" name="TextBox 13"/>
          <p:cNvSpPr txBox="1"/>
          <p:nvPr/>
        </p:nvSpPr>
        <p:spPr>
          <a:xfrm>
            <a:off x="8772679" y="5357708"/>
            <a:ext cx="3408079" cy="954107"/>
          </a:xfrm>
          <a:prstGeom prst="rect">
            <a:avLst/>
          </a:prstGeom>
          <a:noFill/>
        </p:spPr>
        <p:txBody>
          <a:bodyPr wrap="square" rtlCol="0">
            <a:spAutoFit/>
          </a:bodyPr>
          <a:lstStyle/>
          <a:p>
            <a:pPr algn="ctr"/>
            <a:r>
              <a:rPr lang="es-MX" sz="2800" dirty="0">
                <a:solidFill>
                  <a:srgbClr val="000000"/>
                </a:solidFill>
                <a:latin typeface="Tahoma"/>
                <a:ea typeface="Tahoma"/>
                <a:cs typeface="Tahoma"/>
              </a:rPr>
              <a:t>H</a:t>
            </a:r>
            <a:r>
              <a:rPr lang="es-MX" sz="2800" b="0" i="0" strike="noStrike" cap="none" spc="0" baseline="0" dirty="0">
                <a:solidFill>
                  <a:srgbClr val="000000"/>
                </a:solidFill>
                <a:effectLst/>
                <a:latin typeface="Tahoma"/>
                <a:ea typeface="Tahoma"/>
                <a:cs typeface="Tahoma"/>
              </a:rPr>
              <a:t>ablar sobre el Mapa de relaciones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6613" y="809049"/>
            <a:ext cx="2445594" cy="1378551"/>
          </a:xfrm>
          <a:prstGeom prst="rect">
            <a:avLst/>
          </a:prstGeom>
        </p:spPr>
      </p:pic>
      <p:sp>
        <p:nvSpPr>
          <p:cNvPr id="16" name="TextBox 15"/>
          <p:cNvSpPr txBox="1"/>
          <p:nvPr/>
        </p:nvSpPr>
        <p:spPr>
          <a:xfrm>
            <a:off x="4206629" y="3645419"/>
            <a:ext cx="4566050"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17" name="Picture 16"/>
          <p:cNvPicPr>
            <a:picLocks noChangeAspect="1"/>
          </p:cNvPicPr>
          <p:nvPr/>
        </p:nvPicPr>
        <p:blipFill>
          <a:blip r:embed="rId6"/>
          <a:stretch>
            <a:fillRect/>
          </a:stretch>
        </p:blipFill>
        <p:spPr>
          <a:xfrm>
            <a:off x="2393263" y="3302697"/>
            <a:ext cx="1813365" cy="1269928"/>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l="35305" t="14053" r="46274" b="54575"/>
          <a:stretch>
            <a:fillRect/>
          </a:stretch>
        </p:blipFill>
        <p:spPr>
          <a:xfrm>
            <a:off x="2470318" y="4521887"/>
            <a:ext cx="1403360" cy="1347226"/>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l="51209" t="44662" r="16638"/>
          <a:stretch>
            <a:fillRect/>
          </a:stretch>
        </p:blipFill>
        <p:spPr>
          <a:xfrm>
            <a:off x="6343996" y="5328795"/>
            <a:ext cx="1376749" cy="1335648"/>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35305" t="14053" r="46274" b="54575"/>
          <a:stretch>
            <a:fillRect/>
          </a:stretch>
        </p:blipFill>
        <p:spPr>
          <a:xfrm>
            <a:off x="7635789" y="5295180"/>
            <a:ext cx="1403360" cy="1347226"/>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377423" y="2058318"/>
            <a:ext cx="1452282" cy="1246094"/>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402475" y="3110502"/>
            <a:ext cx="1452282" cy="1246094"/>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7"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grpSp>
        <p:nvGrpSpPr>
          <p:cNvPr id="30" name="Group 29"/>
          <p:cNvGrpSpPr/>
          <p:nvPr/>
        </p:nvGrpSpPr>
        <p:grpSpPr>
          <a:xfrm>
            <a:off x="1877216" y="274635"/>
            <a:ext cx="4858828" cy="646331"/>
            <a:chOff x="2143433" y="259759"/>
            <a:chExt cx="3833077" cy="646331"/>
          </a:xfrm>
        </p:grpSpPr>
        <p:sp>
          <p:nvSpPr>
            <p:cNvPr id="31" name="Rectangle 30"/>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143433" y="259759"/>
              <a:ext cx="3833077"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sp>
        <p:nvSpPr>
          <p:cNvPr id="33" name="Rectangle 32"/>
          <p:cNvSpPr/>
          <p:nvPr/>
        </p:nvSpPr>
        <p:spPr>
          <a:xfrm>
            <a:off x="7125195" y="419973"/>
            <a:ext cx="819397" cy="672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736044" y="782306"/>
            <a:ext cx="1474506" cy="461665"/>
          </a:xfrm>
          <a:prstGeom prst="rect">
            <a:avLst/>
          </a:prstGeom>
          <a:noFill/>
        </p:spPr>
        <p:txBody>
          <a:bodyPr wrap="square" rtlCol="0">
            <a:spAutoFit/>
          </a:bodyPr>
          <a:lstStyle/>
          <a:p>
            <a:r>
              <a:rPr lang="es-MX" sz="2400" b="0" i="0" strike="noStrike" cap="none" spc="0" baseline="0" dirty="0">
                <a:solidFill>
                  <a:srgbClr val="000000"/>
                </a:solidFill>
                <a:effectLst/>
                <a:latin typeface="Tahoma"/>
                <a:ea typeface="Tahoma"/>
                <a:cs typeface="Tahoma"/>
              </a:rPr>
              <a:t>¿QUIÉN?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855218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453" y="573024"/>
            <a:ext cx="12166314"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36576" y="-12192"/>
            <a:ext cx="2088777" cy="1694330"/>
          </a:xfrm>
          <a:prstGeom prst="rect">
            <a:avLst/>
          </a:prstGeom>
        </p:spPr>
      </p:pic>
      <p:sp>
        <p:nvSpPr>
          <p:cNvPr id="2" name="TextBox 1"/>
          <p:cNvSpPr txBox="1"/>
          <p:nvPr/>
        </p:nvSpPr>
        <p:spPr>
          <a:xfrm>
            <a:off x="2783840" y="-12192"/>
            <a:ext cx="8143449" cy="769441"/>
          </a:xfrm>
          <a:prstGeom prst="rect">
            <a:avLst/>
          </a:prstGeom>
          <a:noFill/>
        </p:spPr>
        <p:txBody>
          <a:bodyPr wrap="square" rtlCol="0">
            <a:spAutoFit/>
          </a:bodyPr>
          <a:lstStyle/>
          <a:p>
            <a:r>
              <a:rPr lang="es-MX" sz="4400" b="1" i="0" strike="noStrike" cap="none" spc="0" baseline="0" dirty="0">
                <a:solidFill>
                  <a:srgbClr val="000000"/>
                </a:solidFill>
                <a:effectLst/>
                <a:latin typeface="Marvin Round" panose="02000000000000000000" pitchFamily="2" charset="0"/>
                <a:ea typeface="Tahoma"/>
                <a:cs typeface="Tahoma"/>
              </a:rPr>
              <a:t>Mapa de relaciones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spTree>
    <p:extLst>
      <p:ext uri="{BB962C8B-B14F-4D97-AF65-F5344CB8AC3E}">
        <p14:creationId xmlns:p14="http://schemas.microsoft.com/office/powerpoint/2010/main" val="134997528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82" y="-32066"/>
            <a:ext cx="12166314"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36576" y="-12192"/>
            <a:ext cx="2088777" cy="1694330"/>
          </a:xfrm>
          <a:prstGeom prst="rect">
            <a:avLst/>
          </a:prstGeom>
        </p:spPr>
      </p:pic>
      <p:sp>
        <p:nvSpPr>
          <p:cNvPr id="2" name="TextBox 1"/>
          <p:cNvSpPr txBox="1"/>
          <p:nvPr/>
        </p:nvSpPr>
        <p:spPr>
          <a:xfrm>
            <a:off x="216131" y="1570378"/>
            <a:ext cx="4870220" cy="5201424"/>
          </a:xfrm>
          <a:prstGeom prst="rect">
            <a:avLst/>
          </a:prstGeom>
          <a:noFill/>
        </p:spPr>
        <p:txBody>
          <a:bodyPr wrap="square" rtlCol="0">
            <a:spAutoFit/>
          </a:bodyPr>
          <a:lstStyle/>
          <a:p>
            <a:pPr algn="ctr"/>
            <a:r>
              <a:rPr lang="es-MX" sz="3600" b="1" i="0" strike="noStrike" cap="none" spc="0" baseline="0" dirty="0">
                <a:solidFill>
                  <a:srgbClr val="000000"/>
                </a:solidFill>
                <a:effectLst/>
                <a:latin typeface="PraterBlockPro" panose="020B0504010101020102" pitchFamily="34" charset="77"/>
                <a:ea typeface="Tahoma"/>
                <a:cs typeface="PraterBlockPro" panose="020B0504010101020102" pitchFamily="34" charset="77"/>
              </a:rPr>
              <a:t>El círculo verde de confianza</a:t>
            </a:r>
          </a:p>
          <a:p>
            <a:pPr algn="ctr"/>
            <a:endParaRPr lang="en-US" sz="3600" b="1" dirty="0">
              <a:latin typeface="Tahoma" panose="020B0604030504040204" pitchFamily="34" charset="0"/>
              <a:ea typeface="Tahoma" panose="020B0604030504040204" pitchFamily="34" charset="0"/>
              <a:cs typeface="Tahoma" panose="020B0604030504040204" pitchFamily="34" charset="0"/>
            </a:endParaRPr>
          </a:p>
          <a:p>
            <a:pPr marL="571500" indent="-404813">
              <a:buFont typeface="Arial" panose="020B0604020202020204" pitchFamily="34" charset="0"/>
              <a:buChar char="•"/>
            </a:pPr>
            <a:r>
              <a:rPr lang="es-MX" sz="3200" b="0" i="0" strike="noStrike" cap="none" spc="0" baseline="0" dirty="0">
                <a:solidFill>
                  <a:srgbClr val="000000"/>
                </a:solidFill>
                <a:effectLst/>
                <a:latin typeface="Tahoma"/>
                <a:ea typeface="Tahoma"/>
                <a:cs typeface="Tahoma"/>
              </a:rPr>
              <a:t>Personas que conoce desde hace mucho tiempo</a:t>
            </a:r>
          </a:p>
          <a:p>
            <a:pPr marL="571500" indent="-404813">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a:p>
            <a:pPr marL="571500" indent="-404813">
              <a:buFont typeface="Arial" panose="020B0604020202020204" pitchFamily="34" charset="0"/>
              <a:buChar char="•"/>
            </a:pPr>
            <a:r>
              <a:rPr lang="es-MX" sz="3200" b="0" i="0" strike="noStrike" cap="none" spc="0" baseline="0" dirty="0">
                <a:solidFill>
                  <a:srgbClr val="000000"/>
                </a:solidFill>
                <a:effectLst/>
                <a:latin typeface="Tahoma"/>
                <a:ea typeface="Tahoma"/>
                <a:cs typeface="Tahoma"/>
              </a:rPr>
              <a:t>Personas a quienes quiere y en quienes confía más</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spTree>
    <p:extLst>
      <p:ext uri="{BB962C8B-B14F-4D97-AF65-F5344CB8AC3E}">
        <p14:creationId xmlns:p14="http://schemas.microsoft.com/office/powerpoint/2010/main" val="403854650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36576" y="-12192"/>
            <a:ext cx="2088777" cy="1694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742" y="-65316"/>
            <a:ext cx="12166314" cy="6858000"/>
          </a:xfrm>
          <a:prstGeom prst="rect">
            <a:avLst/>
          </a:prstGeom>
        </p:spPr>
      </p:pic>
      <p:sp>
        <p:nvSpPr>
          <p:cNvPr id="5" name="TextBox 4"/>
          <p:cNvSpPr txBox="1"/>
          <p:nvPr/>
        </p:nvSpPr>
        <p:spPr>
          <a:xfrm>
            <a:off x="167362" y="1482633"/>
            <a:ext cx="5703351" cy="5416868"/>
          </a:xfrm>
          <a:prstGeom prst="rect">
            <a:avLst/>
          </a:prstGeom>
          <a:noFill/>
        </p:spPr>
        <p:txBody>
          <a:bodyPr wrap="square" rtlCol="0">
            <a:spAutoFit/>
          </a:bodyPr>
          <a:lstStyle/>
          <a:p>
            <a:pPr algn="ctr"/>
            <a:r>
              <a:rPr lang="es-MX" sz="3600" b="1" i="0" strike="noStrike" cap="none" spc="0" baseline="0" dirty="0">
                <a:solidFill>
                  <a:srgbClr val="000000"/>
                </a:solidFill>
                <a:effectLst/>
                <a:latin typeface="PraterBlockPro" panose="020B0504010101020102" pitchFamily="34" charset="77"/>
                <a:ea typeface="Tahoma"/>
                <a:cs typeface="PraterBlockPro" panose="020B0504010101020102" pitchFamily="34" charset="77"/>
              </a:rPr>
              <a:t>El círculo amarillo de personas que conocen</a:t>
            </a:r>
          </a:p>
          <a:p>
            <a:pPr algn="ctr"/>
            <a:endParaRPr lang="en-US" sz="3600" b="1" dirty="0">
              <a:latin typeface="Tahoma" panose="020B0604030504040204" pitchFamily="34" charset="0"/>
              <a:ea typeface="Tahoma" panose="020B0604030504040204" pitchFamily="34" charset="0"/>
              <a:cs typeface="Tahoma" panose="020B0604030504040204" pitchFamily="34" charset="0"/>
            </a:endParaRPr>
          </a:p>
          <a:p>
            <a:pPr marL="631825" indent="-398463">
              <a:buFont typeface="Arial" panose="020B0604020202020204" pitchFamily="34" charset="0"/>
              <a:buChar char="•"/>
            </a:pPr>
            <a:r>
              <a:rPr lang="es-MX" sz="3200" b="0" i="0" strike="noStrike" cap="none" spc="0" baseline="0" dirty="0">
                <a:solidFill>
                  <a:srgbClr val="000000"/>
                </a:solidFill>
                <a:effectLst/>
                <a:latin typeface="Tahoma"/>
                <a:ea typeface="Tahoma"/>
                <a:cs typeface="Tahoma"/>
              </a:rPr>
              <a:t>Personas que conoce desde hace tiempo</a:t>
            </a:r>
          </a:p>
          <a:p>
            <a:pPr marL="631825" indent="-398463">
              <a:buFont typeface="Arial" panose="020B0604020202020204" pitchFamily="34" charset="0"/>
              <a:buChar char="•"/>
            </a:pPr>
            <a:endParaRPr lang="en-US" sz="1400" dirty="0">
              <a:latin typeface="Tahoma" panose="020B0604030504040204" pitchFamily="34" charset="0"/>
              <a:ea typeface="Tahoma" panose="020B0604030504040204" pitchFamily="34" charset="0"/>
              <a:cs typeface="Tahoma" panose="020B0604030504040204" pitchFamily="34" charset="0"/>
            </a:endParaRPr>
          </a:p>
          <a:p>
            <a:pPr marL="631825" indent="-398463">
              <a:buFont typeface="Arial" panose="020B0604020202020204" pitchFamily="34" charset="0"/>
              <a:buChar char="•"/>
            </a:pPr>
            <a:r>
              <a:rPr lang="es-MX" sz="3200" b="0" i="0" strike="noStrike" cap="none" spc="0" baseline="0" dirty="0">
                <a:solidFill>
                  <a:srgbClr val="000000"/>
                </a:solidFill>
                <a:effectLst/>
                <a:latin typeface="Tahoma"/>
                <a:ea typeface="Tahoma"/>
                <a:cs typeface="Tahoma"/>
              </a:rPr>
              <a:t>Personas que le caen bien y quizás confíe en ellas, pero no tanto como las personas en su círculo central verde de confianza. </a:t>
            </a:r>
            <a:endPar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spTree>
    <p:extLst>
      <p:ext uri="{BB962C8B-B14F-4D97-AF65-F5344CB8AC3E}">
        <p14:creationId xmlns:p14="http://schemas.microsoft.com/office/powerpoint/2010/main" val="34736436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36576" y="-12192"/>
            <a:ext cx="2088777" cy="1694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235" y="-447778"/>
            <a:ext cx="13502084" cy="7703682"/>
          </a:xfrm>
          <a:prstGeom prst="rect">
            <a:avLst/>
          </a:prstGeom>
        </p:spPr>
      </p:pic>
      <p:sp>
        <p:nvSpPr>
          <p:cNvPr id="5" name="TextBox 4"/>
          <p:cNvSpPr txBox="1"/>
          <p:nvPr/>
        </p:nvSpPr>
        <p:spPr>
          <a:xfrm>
            <a:off x="-64669" y="1496610"/>
            <a:ext cx="5736601" cy="5201424"/>
          </a:xfrm>
          <a:prstGeom prst="rect">
            <a:avLst/>
          </a:prstGeom>
          <a:noFill/>
        </p:spPr>
        <p:txBody>
          <a:bodyPr wrap="square" rtlCol="0">
            <a:spAutoFit/>
          </a:bodyPr>
          <a:lstStyle/>
          <a:p>
            <a:pPr algn="ctr"/>
            <a:r>
              <a:rPr lang="es-MX" sz="3600" b="1" i="0" strike="noStrike" cap="none" spc="0" baseline="0" dirty="0">
                <a:solidFill>
                  <a:srgbClr val="000000"/>
                </a:solidFill>
                <a:effectLst/>
                <a:latin typeface="PraterBlockPro" panose="020B0504010101020102" pitchFamily="34" charset="77"/>
                <a:ea typeface="Tahoma"/>
                <a:cs typeface="PraterBlockPro" panose="020B0504010101020102" pitchFamily="34" charset="77"/>
              </a:rPr>
              <a:t>El círculo rojo de personas que no conoce</a:t>
            </a:r>
          </a:p>
          <a:p>
            <a:pPr algn="ctr"/>
            <a:endParaRPr lang="en-US" sz="3600" b="1" dirty="0">
              <a:latin typeface="Tahoma" panose="020B0604030504040204" pitchFamily="34" charset="0"/>
              <a:ea typeface="Tahoma" panose="020B0604030504040204" pitchFamily="34" charset="0"/>
              <a:cs typeface="Tahoma" panose="020B0604030504040204" pitchFamily="34" charset="0"/>
            </a:endParaRPr>
          </a:p>
          <a:p>
            <a:pPr marL="571500" indent="-404813">
              <a:buFont typeface="Arial" panose="020B0604020202020204" pitchFamily="34" charset="0"/>
              <a:buChar char="•"/>
            </a:pPr>
            <a:r>
              <a:rPr lang="es-MX" sz="3200" b="0" i="0" strike="noStrike" cap="none" spc="0" baseline="0" dirty="0">
                <a:solidFill>
                  <a:srgbClr val="000000"/>
                </a:solidFill>
                <a:effectLst/>
                <a:latin typeface="Tahoma"/>
                <a:ea typeface="Tahoma"/>
                <a:cs typeface="Tahoma"/>
              </a:rPr>
              <a:t>Personas que no conoce</a:t>
            </a:r>
          </a:p>
          <a:p>
            <a:pPr marL="571500" indent="-404813">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a:p>
            <a:pPr marL="571500" indent="-404813">
              <a:buFont typeface="Arial" panose="020B0604020202020204" pitchFamily="34" charset="0"/>
              <a:buChar char="•"/>
            </a:pPr>
            <a:r>
              <a:rPr lang="es-MX" sz="3200" b="0" i="0" strike="noStrike" cap="none" spc="0" baseline="0" dirty="0">
                <a:solidFill>
                  <a:srgbClr val="000000"/>
                </a:solidFill>
                <a:effectLst/>
                <a:latin typeface="Tahoma"/>
                <a:ea typeface="Tahoma"/>
                <a:cs typeface="Tahoma"/>
              </a:rPr>
              <a:t>Personas que acaba de conocer</a:t>
            </a:r>
          </a:p>
          <a:p>
            <a:pPr marL="571500" indent="-404813">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a:p>
            <a:pPr marL="571500" indent="-404813">
              <a:buFont typeface="Arial" panose="020B0604020202020204" pitchFamily="34" charset="0"/>
              <a:buChar char="•"/>
            </a:pPr>
            <a:r>
              <a:rPr lang="es-MX" sz="3200" b="0" i="0" strike="noStrike" cap="none" spc="0" baseline="0" dirty="0">
                <a:solidFill>
                  <a:srgbClr val="000000"/>
                </a:solidFill>
                <a:effectLst/>
                <a:latin typeface="Tahoma"/>
                <a:ea typeface="Tahoma"/>
                <a:cs typeface="Tahoma"/>
              </a:rPr>
              <a:t>Personas en quienes no confía</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sp>
        <p:nvSpPr>
          <p:cNvPr id="2" name="Rectangle 1"/>
          <p:cNvSpPr/>
          <p:nvPr/>
        </p:nvSpPr>
        <p:spPr>
          <a:xfrm>
            <a:off x="7422078" y="1682138"/>
            <a:ext cx="2101933" cy="1001685"/>
          </a:xfrm>
          <a:prstGeom prst="rect">
            <a:avLst/>
          </a:prstGeom>
          <a:solidFill>
            <a:srgbClr val="FF2A0C"/>
          </a:solidFill>
          <a:ln>
            <a:solidFill>
              <a:srgbClr val="FF2A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422079" y="1682138"/>
            <a:ext cx="2315689" cy="1005840"/>
          </a:xfrm>
          <a:prstGeom prst="rect">
            <a:avLst/>
          </a:prstGeom>
          <a:noFill/>
        </p:spPr>
        <p:txBody>
          <a:bodyPr wrap="square" rtlCol="0">
            <a:spAutoFit/>
          </a:bodyPr>
          <a:lstStyle/>
          <a:p>
            <a:r>
              <a:rPr lang="es-MX" sz="6000" b="1" i="0" strike="noStrike" cap="none" spc="0" baseline="0">
                <a:solidFill>
                  <a:srgbClr val="000000"/>
                </a:solidFill>
                <a:effectLst/>
                <a:latin typeface="Tahoma"/>
                <a:ea typeface="Tahoma"/>
                <a:cs typeface="Tahoma"/>
              </a:rPr>
              <a:t>ALTO</a:t>
            </a:r>
            <a:endParaRPr lang="en-US" sz="6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086986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7" name="Picture 2" descr="cdae504c-eb7a-44ef-9a85-7acc950b7752@namprd16"/>
          <p:cNvPicPr>
            <a:picLocks noChangeAspect="1" noChangeArrowheads="1"/>
          </p:cNvPicPr>
          <p:nvPr/>
        </p:nvPicPr>
        <p:blipFill>
          <a:blip r:embed="rId5">
            <a:extLst>
              <a:ext uri="{28A0092B-C50C-407E-A947-70E740481C1C}">
                <a14:useLocalDpi xmlns:a14="http://schemas.microsoft.com/office/drawing/2010/main" val="0"/>
              </a:ext>
            </a:extLst>
          </a:blip>
          <a:srcRect l="17710" t="19473" r="19813" b="1159"/>
          <a:stretch>
            <a:fillRect/>
          </a:stretch>
        </p:blipFill>
        <p:spPr bwMode="auto">
          <a:xfrm>
            <a:off x="2298322" y="1287288"/>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1959156" y="114300"/>
            <a:ext cx="8757931" cy="752475"/>
            <a:chOff x="1959156" y="114300"/>
            <a:chExt cx="8757931" cy="752475"/>
          </a:xfrm>
        </p:grpSpPr>
        <p:sp>
          <p:nvSpPr>
            <p:cNvPr id="11" name="Rectangle 10"/>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959156" y="287468"/>
              <a:ext cx="8757931" cy="542321"/>
              <a:chOff x="1965041" y="287468"/>
              <a:chExt cx="8478227" cy="542321"/>
            </a:xfrm>
          </p:grpSpPr>
          <p:sp>
            <p:nvSpPr>
              <p:cNvPr id="14" name="Rectangle 13"/>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965041" y="331444"/>
                <a:ext cx="8478227" cy="461665"/>
              </a:xfrm>
              <a:prstGeom prst="rect">
                <a:avLst/>
              </a:prstGeom>
              <a:noFill/>
            </p:spPr>
            <p:txBody>
              <a:bodyPr wrap="square" rtlCol="0">
                <a:spAutoFit/>
              </a:bodyPr>
              <a:lstStyle/>
              <a:p>
                <a:pPr algn="ctr"/>
                <a:r>
                  <a:rPr lang="es-MX" sz="24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4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pic>
        <p:nvPicPr>
          <p:cNvPr id="17" name="Picture 2" descr="4f9d871a-7f42-41a6-9d44-2b32673f4a0e@namprd1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392533" y="2368640"/>
            <a:ext cx="4077599" cy="22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rcRect l="35305" t="14053" r="46274" b="54575"/>
          <a:stretch>
            <a:fillRect/>
          </a:stretch>
        </p:blipFill>
        <p:spPr>
          <a:xfrm>
            <a:off x="6564343" y="2716566"/>
            <a:ext cx="2757123" cy="2646839"/>
          </a:xfrm>
          <a:prstGeom prst="rect">
            <a:avLst/>
          </a:prstGeom>
        </p:spPr>
      </p:pic>
    </p:spTree>
    <p:extLst>
      <p:ext uri="{BB962C8B-B14F-4D97-AF65-F5344CB8AC3E}">
        <p14:creationId xmlns:p14="http://schemas.microsoft.com/office/powerpoint/2010/main" val="42948520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66314" cy="685800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l="34969"/>
          <a:stretch>
            <a:fillRect/>
          </a:stretch>
        </p:blipFill>
        <p:spPr>
          <a:xfrm>
            <a:off x="2393263" y="1282310"/>
            <a:ext cx="2960830" cy="2566416"/>
          </a:xfrm>
          <a:prstGeom prst="rect">
            <a:avLst/>
          </a:prstGeom>
        </p:spPr>
      </p:pic>
      <p:sp>
        <p:nvSpPr>
          <p:cNvPr id="10" name="TextBox 9"/>
          <p:cNvSpPr txBox="1"/>
          <p:nvPr/>
        </p:nvSpPr>
        <p:spPr>
          <a:xfrm>
            <a:off x="9067221" y="938755"/>
            <a:ext cx="3059463" cy="954107"/>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El juego ¿Adivinen quién?</a:t>
            </a:r>
          </a:p>
        </p:txBody>
      </p:sp>
      <p:sp>
        <p:nvSpPr>
          <p:cNvPr id="11" name="TextBox 10"/>
          <p:cNvSpPr txBox="1"/>
          <p:nvPr/>
        </p:nvSpPr>
        <p:spPr>
          <a:xfrm>
            <a:off x="5244365" y="2325052"/>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Diferentes tipos de relaciones</a:t>
            </a:r>
          </a:p>
        </p:txBody>
      </p:sp>
      <p:sp>
        <p:nvSpPr>
          <p:cNvPr id="12" name="TextBox 11"/>
          <p:cNvSpPr txBox="1"/>
          <p:nvPr/>
        </p:nvSpPr>
        <p:spPr>
          <a:xfrm>
            <a:off x="3873678" y="4829309"/>
            <a:ext cx="384706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Herramienta Mapa de relaciones</a:t>
            </a:r>
          </a:p>
        </p:txBody>
      </p:sp>
      <p:sp>
        <p:nvSpPr>
          <p:cNvPr id="14" name="TextBox 13"/>
          <p:cNvSpPr txBox="1"/>
          <p:nvPr/>
        </p:nvSpPr>
        <p:spPr>
          <a:xfrm>
            <a:off x="9059493" y="5417161"/>
            <a:ext cx="3224565" cy="954107"/>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Hablar sobre el Mapa de relaciones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6613" y="809049"/>
            <a:ext cx="2445594" cy="1378551"/>
          </a:xfrm>
          <a:prstGeom prst="rect">
            <a:avLst/>
          </a:prstGeom>
        </p:spPr>
      </p:pic>
      <p:sp>
        <p:nvSpPr>
          <p:cNvPr id="16" name="TextBox 15"/>
          <p:cNvSpPr txBox="1"/>
          <p:nvPr/>
        </p:nvSpPr>
        <p:spPr>
          <a:xfrm>
            <a:off x="4206629" y="3645419"/>
            <a:ext cx="4420536"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17" name="Picture 16"/>
          <p:cNvPicPr>
            <a:picLocks noChangeAspect="1"/>
          </p:cNvPicPr>
          <p:nvPr/>
        </p:nvPicPr>
        <p:blipFill>
          <a:blip r:embed="rId6"/>
          <a:stretch>
            <a:fillRect/>
          </a:stretch>
        </p:blipFill>
        <p:spPr>
          <a:xfrm>
            <a:off x="2393263" y="3302697"/>
            <a:ext cx="1813365" cy="1269928"/>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l="35305" t="14053" r="46274" b="54575"/>
          <a:stretch>
            <a:fillRect/>
          </a:stretch>
        </p:blipFill>
        <p:spPr>
          <a:xfrm>
            <a:off x="2470318" y="4521887"/>
            <a:ext cx="1403360" cy="1347226"/>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l="51209" t="44662" r="16638"/>
          <a:stretch>
            <a:fillRect/>
          </a:stretch>
        </p:blipFill>
        <p:spPr>
          <a:xfrm>
            <a:off x="6419129" y="5315382"/>
            <a:ext cx="1376749" cy="1335648"/>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35305" t="14053" r="46274" b="54575"/>
          <a:stretch>
            <a:fillRect/>
          </a:stretch>
        </p:blipFill>
        <p:spPr>
          <a:xfrm>
            <a:off x="7838489" y="5295553"/>
            <a:ext cx="1403360" cy="1347226"/>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377423" y="2058318"/>
            <a:ext cx="1452282" cy="1246094"/>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402475" y="3110502"/>
            <a:ext cx="1452282" cy="1246094"/>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442141" y="4177300"/>
            <a:ext cx="1452282" cy="1246094"/>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8"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grpSp>
        <p:nvGrpSpPr>
          <p:cNvPr id="26" name="Group 25"/>
          <p:cNvGrpSpPr/>
          <p:nvPr/>
        </p:nvGrpSpPr>
        <p:grpSpPr>
          <a:xfrm>
            <a:off x="1877215" y="274635"/>
            <a:ext cx="4541913" cy="646331"/>
            <a:chOff x="2143432" y="259759"/>
            <a:chExt cx="3583066" cy="646331"/>
          </a:xfrm>
        </p:grpSpPr>
        <p:sp>
          <p:nvSpPr>
            <p:cNvPr id="29" name="Rectangle 28"/>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143432" y="259759"/>
              <a:ext cx="358306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sp>
        <p:nvSpPr>
          <p:cNvPr id="31" name="Rectangle 30"/>
          <p:cNvSpPr/>
          <p:nvPr/>
        </p:nvSpPr>
        <p:spPr>
          <a:xfrm>
            <a:off x="7125195" y="419973"/>
            <a:ext cx="819397" cy="672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125196" y="782306"/>
            <a:ext cx="1021186" cy="822960"/>
          </a:xfrm>
          <a:prstGeom prst="rect">
            <a:avLst/>
          </a:prstGeom>
          <a:noFill/>
        </p:spPr>
        <p:txBody>
          <a:bodyPr wrap="square" rtlCol="0">
            <a:spAutoFit/>
          </a:bodyPr>
          <a:lstStyle/>
          <a:p>
            <a:r>
              <a:rPr lang="es-MX" sz="2400" b="0" i="0" strike="noStrike" cap="none" spc="0" baseline="0">
                <a:solidFill>
                  <a:srgbClr val="000000"/>
                </a:solidFill>
                <a:effectLst/>
                <a:latin typeface="Tahoma"/>
                <a:ea typeface="Tahoma"/>
                <a:cs typeface="Tahoma"/>
              </a:rPr>
              <a:t>¿QUIÉN?</a:t>
            </a:r>
            <a:endParaRPr lang="en-US" sz="2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704147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88" y="-12192"/>
            <a:ext cx="12022812"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36576" y="-12192"/>
            <a:ext cx="2088777" cy="169433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l="51209" t="44662" r="16638"/>
          <a:stretch>
            <a:fillRect/>
          </a:stretch>
        </p:blipFill>
        <p:spPr>
          <a:xfrm>
            <a:off x="169188" y="1264333"/>
            <a:ext cx="4937760" cy="479035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1"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spTree>
    <p:extLst>
      <p:ext uri="{BB962C8B-B14F-4D97-AF65-F5344CB8AC3E}">
        <p14:creationId xmlns:p14="http://schemas.microsoft.com/office/powerpoint/2010/main" val="8723867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2" y="0"/>
            <a:ext cx="12212846"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8" name="Picture 2" descr="cdae504c-eb7a-44ef-9a85-7acc950b7752@namprd16"/>
          <p:cNvPicPr>
            <a:picLocks noChangeAspect="1" noChangeArrowheads="1"/>
          </p:cNvPicPr>
          <p:nvPr/>
        </p:nvPicPr>
        <p:blipFill>
          <a:blip r:embed="rId5">
            <a:extLst>
              <a:ext uri="{28A0092B-C50C-407E-A947-70E740481C1C}">
                <a14:useLocalDpi xmlns:a14="http://schemas.microsoft.com/office/drawing/2010/main" val="0"/>
              </a:ext>
            </a:extLst>
          </a:blip>
          <a:srcRect l="17710" t="19473" r="19813" b="1159"/>
          <a:stretch>
            <a:fillRect/>
          </a:stretch>
        </p:blipFill>
        <p:spPr bwMode="auto">
          <a:xfrm>
            <a:off x="2298322" y="1287288"/>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959156" y="114300"/>
            <a:ext cx="8757931" cy="752475"/>
            <a:chOff x="1959156" y="114300"/>
            <a:chExt cx="8757931" cy="752475"/>
          </a:xfrm>
        </p:grpSpPr>
        <p:sp>
          <p:nvSpPr>
            <p:cNvPr id="10" name="Rectangle 9"/>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959156" y="287468"/>
              <a:ext cx="8757931" cy="542321"/>
              <a:chOff x="1965041" y="287468"/>
              <a:chExt cx="8478227" cy="542321"/>
            </a:xfrm>
          </p:grpSpPr>
          <p:sp>
            <p:nvSpPr>
              <p:cNvPr id="12" name="Rectangle 11"/>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65041" y="331444"/>
                <a:ext cx="8478227" cy="461665"/>
              </a:xfrm>
              <a:prstGeom prst="rect">
                <a:avLst/>
              </a:prstGeom>
              <a:noFill/>
            </p:spPr>
            <p:txBody>
              <a:bodyPr wrap="square" rtlCol="0">
                <a:spAutoFit/>
              </a:bodyPr>
              <a:lstStyle/>
              <a:p>
                <a:pPr algn="ctr"/>
                <a:r>
                  <a:rPr lang="es-MX" sz="24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4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sp>
        <p:nvSpPr>
          <p:cNvPr id="6"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15" name="Picture 2" descr="4f9d871a-7f42-41a6-9d44-2b32673f4a0e@namprd1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280709" y="3038142"/>
            <a:ext cx="4077599" cy="22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2150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67435" y="6558191"/>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grpSp>
        <p:nvGrpSpPr>
          <p:cNvPr id="7" name="Group 6"/>
          <p:cNvGrpSpPr/>
          <p:nvPr/>
        </p:nvGrpSpPr>
        <p:grpSpPr>
          <a:xfrm>
            <a:off x="0" y="0"/>
            <a:ext cx="12192000" cy="6858000"/>
            <a:chOff x="0" y="0"/>
            <a:chExt cx="12192000" cy="685800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3" name="Footer Placeholder 3"/>
          <p:cNvSpPr txBox="1"/>
          <p:nvPr/>
        </p:nvSpPr>
        <p:spPr>
          <a:xfrm>
            <a:off x="8967435" y="64221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grpSp>
        <p:nvGrpSpPr>
          <p:cNvPr id="14" name="Group 13"/>
          <p:cNvGrpSpPr/>
          <p:nvPr/>
        </p:nvGrpSpPr>
        <p:grpSpPr>
          <a:xfrm>
            <a:off x="0" y="0"/>
            <a:ext cx="12192001" cy="6858000"/>
            <a:chOff x="0" y="0"/>
            <a:chExt cx="12192001" cy="6858000"/>
          </a:xfrm>
        </p:grpSpPr>
        <p:grpSp>
          <p:nvGrpSpPr>
            <p:cNvPr id="15" name="Group 14"/>
            <p:cNvGrpSpPr/>
            <p:nvPr/>
          </p:nvGrpSpPr>
          <p:grpSpPr>
            <a:xfrm>
              <a:off x="0" y="0"/>
              <a:ext cx="12192000" cy="6858000"/>
              <a:chOff x="0" y="0"/>
              <a:chExt cx="12192000" cy="6858000"/>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16" name="Footer Placeholder 3"/>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8" name="Group 17"/>
            <p:cNvGrpSpPr/>
            <p:nvPr/>
          </p:nvGrpSpPr>
          <p:grpSpPr>
            <a:xfrm>
              <a:off x="2288749" y="356242"/>
              <a:ext cx="6286133" cy="2257025"/>
              <a:chOff x="2288749" y="356242"/>
              <a:chExt cx="6286133" cy="2257025"/>
            </a:xfrm>
          </p:grpSpPr>
          <p:sp>
            <p:nvSpPr>
              <p:cNvPr id="20" name="Oval 19"/>
              <p:cNvSpPr/>
              <p:nvPr/>
            </p:nvSpPr>
            <p:spPr>
              <a:xfrm>
                <a:off x="5910092" y="1793283"/>
                <a:ext cx="688258" cy="4350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224242" y="1571101"/>
                <a:ext cx="1180457" cy="980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054224" y="1769674"/>
                <a:ext cx="1520658" cy="640080"/>
              </a:xfrm>
              <a:prstGeom prst="rect">
                <a:avLst/>
              </a:prstGeom>
              <a:noFill/>
            </p:spPr>
            <p:txBody>
              <a:bodyPr wrap="square" rtlCol="0">
                <a:spAutoFit/>
              </a:bodyPr>
              <a:lstStyle/>
              <a:p>
                <a:pPr algn="ctr"/>
                <a:r>
                  <a:rPr lang="es-MX" sz="1200" b="0" i="0" strike="noStrike" cap="none" spc="0" baseline="0">
                    <a:solidFill>
                      <a:srgbClr val="000000"/>
                    </a:solidFill>
                    <a:effectLst/>
                    <a:latin typeface="Tahoma"/>
                    <a:ea typeface="Tahoma"/>
                    <a:cs typeface="Tahoma"/>
                  </a:rPr>
                  <a:t>¿Podemos hablar después de la clase?</a:t>
                </a:r>
              </a:p>
            </p:txBody>
          </p:sp>
          <p:sp>
            <p:nvSpPr>
              <p:cNvPr id="23" name="TextBox 22"/>
              <p:cNvSpPr txBox="1"/>
              <p:nvPr/>
            </p:nvSpPr>
            <p:spPr>
              <a:xfrm>
                <a:off x="5605292" y="1876791"/>
                <a:ext cx="1297858" cy="365760"/>
              </a:xfrm>
              <a:prstGeom prst="rect">
                <a:avLst/>
              </a:prstGeom>
              <a:noFill/>
            </p:spPr>
            <p:txBody>
              <a:bodyPr wrap="square" rtlCol="0">
                <a:spAutoFit/>
              </a:bodyPr>
              <a:lstStyle/>
              <a:p>
                <a:pPr algn="ctr"/>
                <a:r>
                  <a:rPr lang="es-MX" sz="1800" b="0" i="0" strike="noStrike" cap="none" spc="0" baseline="0">
                    <a:solidFill>
                      <a:srgbClr val="000000"/>
                    </a:solidFill>
                    <a:effectLst/>
                    <a:latin typeface="Tahoma"/>
                    <a:ea typeface="Tahoma"/>
                    <a:cs typeface="Tahoma"/>
                  </a:rPr>
                  <a:t>¡Sí!</a:t>
                </a:r>
              </a:p>
            </p:txBody>
          </p:sp>
          <p:grpSp>
            <p:nvGrpSpPr>
              <p:cNvPr id="24" name="Group 23"/>
              <p:cNvGrpSpPr/>
              <p:nvPr/>
            </p:nvGrpSpPr>
            <p:grpSpPr>
              <a:xfrm>
                <a:off x="2482051" y="356242"/>
                <a:ext cx="5922647" cy="661222"/>
                <a:chOff x="2038215" y="287468"/>
                <a:chExt cx="5432919" cy="661222"/>
              </a:xfrm>
            </p:grpSpPr>
            <p:sp>
              <p:nvSpPr>
                <p:cNvPr id="27" name="Rectangle 26"/>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038215" y="302359"/>
                  <a:ext cx="5432919"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¿Alguna pregunta?</a:t>
                  </a:r>
                </a:p>
              </p:txBody>
            </p:sp>
          </p:grpSp>
          <p:sp>
            <p:nvSpPr>
              <p:cNvPr id="25" name="Oval 24"/>
              <p:cNvSpPr/>
              <p:nvPr/>
            </p:nvSpPr>
            <p:spPr>
              <a:xfrm>
                <a:off x="2384481" y="1581735"/>
                <a:ext cx="1145528" cy="103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rot="20117668">
                <a:off x="2288749" y="1776844"/>
                <a:ext cx="1376516" cy="640080"/>
              </a:xfrm>
              <a:prstGeom prst="rect">
                <a:avLst/>
              </a:prstGeom>
              <a:noFill/>
            </p:spPr>
            <p:txBody>
              <a:bodyPr wrap="square" rtlCol="0">
                <a:spAutoFit/>
              </a:bodyPr>
              <a:lstStyle/>
              <a:p>
                <a:pPr algn="ctr"/>
                <a:r>
                  <a:rPr lang="es-MX" sz="1800" b="0" i="0" strike="noStrike" cap="none" spc="0" baseline="0">
                    <a:solidFill>
                      <a:srgbClr val="000000"/>
                    </a:solidFill>
                    <a:effectLst/>
                    <a:latin typeface="Tahoma"/>
                    <a:ea typeface="Tahoma"/>
                    <a:cs typeface="Tahoma"/>
                  </a:rPr>
                  <a:t>Tengo una pregunta</a:t>
                </a:r>
                <a:endParaRPr lang="en-US">
                  <a:latin typeface="Tahoma" panose="020B0604030504040204" pitchFamily="34" charset="0"/>
                  <a:ea typeface="Tahoma" panose="020B0604030504040204" pitchFamily="34" charset="0"/>
                  <a:cs typeface="Tahoma" panose="020B0604030504040204" pitchFamily="34" charset="0"/>
                </a:endParaRPr>
              </a:p>
            </p:txBody>
          </p:sp>
        </p:grpSp>
        <p:sp>
          <p:nvSpPr>
            <p:cNvPr id="19" name="Rectangle 18"/>
            <p:cNvSpPr/>
            <p:nvPr/>
          </p:nvSpPr>
          <p:spPr>
            <a:xfrm>
              <a:off x="9494874" y="2246123"/>
              <a:ext cx="893876" cy="4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72974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948868" y="1351627"/>
            <a:ext cx="9529010" cy="1737360"/>
          </a:xfrm>
          <a:prstGeom prst="rect">
            <a:avLst/>
          </a:prstGeom>
          <a:noFill/>
          <a:ln w="57150">
            <a:solidFill>
              <a:schemeClr val="tx1"/>
            </a:solidFill>
          </a:ln>
        </p:spPr>
        <p:txBody>
          <a:bodyPr wrap="square" rtlCol="0">
            <a:spAutoFit/>
          </a:bodyPr>
          <a:lstStyle/>
          <a:p>
            <a:pPr algn="ctr"/>
            <a:r>
              <a:rPr lang="es-MX" sz="3600" b="1" i="0" strike="noStrike" cap="none" spc="0" baseline="0">
                <a:solidFill>
                  <a:srgbClr val="000000"/>
                </a:solidFill>
                <a:effectLst/>
                <a:latin typeface="Tahoma"/>
                <a:ea typeface="Tahoma"/>
                <a:cs typeface="Tahoma"/>
              </a:rPr>
              <a:t>¿Cuál círculo es para las personas que conoce y quiere y en quienes confía más que nadie</a:t>
            </a:r>
            <a:r>
              <a:rPr lang="es-MX" sz="3600" b="1" i="0" strike="noStrike" cap="none" spc="0" baseline="0">
                <a:solidFill>
                  <a:srgbClr val="000000"/>
                </a:solidFill>
                <a:effectLst/>
                <a:latin typeface="Calibri"/>
                <a:ea typeface="Calibri"/>
                <a:cs typeface="Calibri"/>
              </a:rPr>
              <a:t>?</a:t>
            </a:r>
            <a:endParaRPr lang="en-US" sz="3600" b="1">
              <a:latin typeface="Tahoma" panose="020B0604030504040204" pitchFamily="34" charset="0"/>
              <a:ea typeface="Tahoma" panose="020B0604030504040204" pitchFamily="34" charset="0"/>
              <a:cs typeface="Tahoma" panose="020B0604030504040204" pitchFamily="34" charset="0"/>
            </a:endParaRPr>
          </a:p>
        </p:txBody>
      </p:sp>
      <p:grpSp>
        <p:nvGrpSpPr>
          <p:cNvPr id="2" name="Group 1"/>
          <p:cNvGrpSpPr/>
          <p:nvPr/>
        </p:nvGrpSpPr>
        <p:grpSpPr>
          <a:xfrm>
            <a:off x="482844" y="3295891"/>
            <a:ext cx="10815652" cy="1796294"/>
            <a:chOff x="510690" y="3937615"/>
            <a:chExt cx="10815652" cy="1796294"/>
          </a:xfrm>
        </p:grpSpPr>
        <p:sp>
          <p:nvSpPr>
            <p:cNvPr id="13" name="Oval 12"/>
            <p:cNvSpPr/>
            <p:nvPr/>
          </p:nvSpPr>
          <p:spPr>
            <a:xfrm>
              <a:off x="1486383" y="4713998"/>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436523" y="4739996"/>
              <a:ext cx="980661" cy="993913"/>
            </a:xfrm>
            <a:prstGeom prst="ellipse">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777023" y="4694740"/>
              <a:ext cx="980661" cy="993913"/>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672032" y="4739995"/>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p>
          </p:txBody>
        </p:sp>
        <p:sp>
          <p:nvSpPr>
            <p:cNvPr id="17" name="TextBox 16"/>
            <p:cNvSpPr txBox="1"/>
            <p:nvPr/>
          </p:nvSpPr>
          <p:spPr>
            <a:xfrm>
              <a:off x="5607133" y="4795454"/>
              <a:ext cx="782907" cy="822960"/>
            </a:xfrm>
            <a:prstGeom prst="rect">
              <a:avLst/>
            </a:prstGeom>
            <a:noFill/>
          </p:spPr>
          <p:txBody>
            <a:bodyPr wrap="square" rtlCol="0">
              <a:spAutoFit/>
            </a:bodyPr>
            <a:lstStyle/>
            <a:p>
              <a:r>
                <a:rPr lang="es-MX" sz="4800" b="1" i="0" strike="noStrike" cap="none" spc="0" baseline="0" dirty="0">
                  <a:solidFill>
                    <a:srgbClr val="000000"/>
                  </a:solidFill>
                  <a:effectLst/>
                  <a:latin typeface="Tahoma"/>
                  <a:ea typeface="Tahoma"/>
                  <a:cs typeface="Tahoma"/>
                </a:rPr>
                <a:t>2</a:t>
              </a:r>
            </a:p>
          </p:txBody>
        </p:sp>
        <p:sp>
          <p:nvSpPr>
            <p:cNvPr id="18" name="TextBox 17"/>
            <p:cNvSpPr txBox="1"/>
            <p:nvPr/>
          </p:nvSpPr>
          <p:spPr>
            <a:xfrm>
              <a:off x="9974776" y="4757646"/>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sp>
          <p:nvSpPr>
            <p:cNvPr id="19" name="Rectangle 18"/>
            <p:cNvSpPr/>
            <p:nvPr/>
          </p:nvSpPr>
          <p:spPr>
            <a:xfrm>
              <a:off x="510690" y="3937615"/>
              <a:ext cx="2705101" cy="7010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Círculo de confianza (verde)</a:t>
              </a:r>
            </a:p>
          </p:txBody>
        </p:sp>
        <p:sp>
          <p:nvSpPr>
            <p:cNvPr id="20" name="Rectangle 19"/>
            <p:cNvSpPr/>
            <p:nvPr/>
          </p:nvSpPr>
          <p:spPr>
            <a:xfrm>
              <a:off x="3885102" y="3966838"/>
              <a:ext cx="3308465" cy="7010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Empezando a confiar (amarillo) </a:t>
              </a:r>
            </a:p>
          </p:txBody>
        </p:sp>
        <p:sp>
          <p:nvSpPr>
            <p:cNvPr id="21" name="Rectangle 20"/>
            <p:cNvSpPr/>
            <p:nvPr/>
          </p:nvSpPr>
          <p:spPr>
            <a:xfrm>
              <a:off x="8229890" y="3986583"/>
              <a:ext cx="3096452" cy="7010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No la conozco o no confío en ella (rojo)</a:t>
              </a:r>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rcRect t="29553" r="80478" b="19416"/>
          <a:stretch>
            <a:fillRect/>
          </a:stretch>
        </p:blipFill>
        <p:spPr>
          <a:xfrm>
            <a:off x="271763" y="3825716"/>
            <a:ext cx="1094164" cy="1612202"/>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l="20491" t="29038" r="65078" b="19587"/>
          <a:stretch>
            <a:fillRect/>
          </a:stretch>
        </p:blipFill>
        <p:spPr>
          <a:xfrm>
            <a:off x="4321851" y="3849179"/>
            <a:ext cx="896510" cy="1799039"/>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rcRect l="33743" t="25344" r="49114" b="19845"/>
          <a:stretch>
            <a:fillRect/>
          </a:stretch>
        </p:blipFill>
        <p:spPr>
          <a:xfrm>
            <a:off x="8663777" y="3776422"/>
            <a:ext cx="983866" cy="1773182"/>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8" name="Footer Placeholder 3"/>
          <p:cNvSpPr txBox="1"/>
          <p:nvPr/>
        </p:nvSpPr>
        <p:spPr>
          <a:xfrm>
            <a:off x="8967435" y="6558191"/>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grpSp>
        <p:nvGrpSpPr>
          <p:cNvPr id="25" name="Group 24"/>
          <p:cNvGrpSpPr/>
          <p:nvPr/>
        </p:nvGrpSpPr>
        <p:grpSpPr>
          <a:xfrm>
            <a:off x="2003376" y="127392"/>
            <a:ext cx="4854624" cy="646331"/>
            <a:chOff x="2143433" y="259759"/>
            <a:chExt cx="4854624" cy="646331"/>
          </a:xfrm>
        </p:grpSpPr>
        <p:sp>
          <p:nvSpPr>
            <p:cNvPr id="26" name="Rectangle 25"/>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256085" y="259759"/>
              <a:ext cx="4741972"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Boleto de salida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210514741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79667" y="1624327"/>
            <a:ext cx="9647130" cy="1737360"/>
          </a:xfrm>
          <a:prstGeom prst="rect">
            <a:avLst/>
          </a:prstGeom>
          <a:ln w="57150">
            <a:solidFill>
              <a:schemeClr val="tx1"/>
            </a:solidFill>
          </a:ln>
        </p:spPr>
        <p:txBody>
          <a:bodyPr wrap="square">
            <a:spAutoFit/>
          </a:bodyPr>
          <a:lstStyle/>
          <a:p>
            <a:pPr algn="ctr"/>
            <a:r>
              <a:rPr lang="es-MX" sz="3600" b="1" i="0" strike="noStrike" cap="none" spc="0" baseline="0" dirty="0">
                <a:solidFill>
                  <a:srgbClr val="000000"/>
                </a:solidFill>
                <a:effectLst/>
                <a:latin typeface="Tahoma"/>
                <a:ea typeface="Tahoma"/>
                <a:cs typeface="Tahoma"/>
              </a:rPr>
              <a:t>¿Es seguro dar un abrazo a alguien en su círculo “no conozco o no confío”, el círculo rojo?</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4" name="Footer Placeholder 3"/>
          <p:cNvSpPr txBox="1"/>
          <p:nvPr/>
        </p:nvSpPr>
        <p:spPr>
          <a:xfrm>
            <a:off x="8967435" y="6558191"/>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grpSp>
        <p:nvGrpSpPr>
          <p:cNvPr id="15" name="Group 14"/>
          <p:cNvGrpSpPr/>
          <p:nvPr/>
        </p:nvGrpSpPr>
        <p:grpSpPr>
          <a:xfrm>
            <a:off x="2003376" y="127392"/>
            <a:ext cx="5361251" cy="646331"/>
            <a:chOff x="2143433" y="259759"/>
            <a:chExt cx="5361251" cy="646331"/>
          </a:xfrm>
        </p:grpSpPr>
        <p:sp>
          <p:nvSpPr>
            <p:cNvPr id="18" name="Rectangle 17"/>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256085" y="259759"/>
              <a:ext cx="5248599"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Boleto de salida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410465485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508345" y="2315822"/>
            <a:ext cx="7488817" cy="1754326"/>
          </a:xfrm>
          <a:prstGeom prst="rect">
            <a:avLst/>
          </a:prstGeom>
          <a:noFill/>
          <a:ln w="57150">
            <a:solidFill>
              <a:schemeClr val="tx1"/>
            </a:solidFill>
          </a:ln>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Nombre a 1 persona adulta </a:t>
            </a:r>
          </a:p>
          <a:p>
            <a:pPr algn="ctr"/>
            <a:r>
              <a:rPr lang="es-MX" sz="3600" b="1" i="0" strike="noStrike" cap="none" spc="0" baseline="0" dirty="0">
                <a:solidFill>
                  <a:srgbClr val="000000"/>
                </a:solidFill>
                <a:effectLst/>
                <a:latin typeface="Tahoma"/>
                <a:ea typeface="Tahoma"/>
                <a:cs typeface="Tahoma"/>
              </a:rPr>
              <a:t>en su círculo verde de confianza.</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67435" y="6558191"/>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grpSp>
        <p:nvGrpSpPr>
          <p:cNvPr id="7" name="Group 6"/>
          <p:cNvGrpSpPr/>
          <p:nvPr/>
        </p:nvGrpSpPr>
        <p:grpSpPr>
          <a:xfrm>
            <a:off x="2003376" y="127392"/>
            <a:ext cx="5493828" cy="646331"/>
            <a:chOff x="2143433" y="259759"/>
            <a:chExt cx="5493828" cy="646331"/>
          </a:xfrm>
        </p:grpSpPr>
        <p:sp>
          <p:nvSpPr>
            <p:cNvPr id="10" name="Rectangle 9"/>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56085" y="259759"/>
              <a:ext cx="538117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Boleto de salida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411213814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3084"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7" name="Footer Placeholder 3"/>
          <p:cNvSpPr txBox="1"/>
          <p:nvPr/>
        </p:nvSpPr>
        <p:spPr>
          <a:xfrm>
            <a:off x="8967435" y="6558191"/>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grpSp>
        <p:nvGrpSpPr>
          <p:cNvPr id="22" name="Group 21"/>
          <p:cNvGrpSpPr/>
          <p:nvPr/>
        </p:nvGrpSpPr>
        <p:grpSpPr>
          <a:xfrm>
            <a:off x="2406631" y="174939"/>
            <a:ext cx="5291628" cy="646331"/>
            <a:chOff x="2406631" y="174939"/>
            <a:chExt cx="5291628" cy="646331"/>
          </a:xfrm>
        </p:grpSpPr>
        <p:sp>
          <p:nvSpPr>
            <p:cNvPr id="23" name="Rectangle 22"/>
            <p:cNvSpPr/>
            <p:nvPr/>
          </p:nvSpPr>
          <p:spPr>
            <a:xfrm>
              <a:off x="2406631" y="202648"/>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550143" y="174939"/>
              <a:ext cx="514811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Porra de poder</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nvGrpSpPr>
          <p:cNvPr id="25" name="Group 24"/>
          <p:cNvGrpSpPr/>
          <p:nvPr/>
        </p:nvGrpSpPr>
        <p:grpSpPr>
          <a:xfrm>
            <a:off x="7102191" y="1924493"/>
            <a:ext cx="3657600" cy="2073349"/>
            <a:chOff x="7102191" y="1924493"/>
            <a:chExt cx="3657600" cy="2073349"/>
          </a:xfrm>
        </p:grpSpPr>
        <p:grpSp>
          <p:nvGrpSpPr>
            <p:cNvPr id="26" name="Group 25"/>
            <p:cNvGrpSpPr/>
            <p:nvPr/>
          </p:nvGrpSpPr>
          <p:grpSpPr>
            <a:xfrm>
              <a:off x="7410893" y="3189767"/>
              <a:ext cx="3253563" cy="808075"/>
              <a:chOff x="7410893" y="3189767"/>
              <a:chExt cx="3253563" cy="808075"/>
            </a:xfrm>
          </p:grpSpPr>
          <p:sp>
            <p:nvSpPr>
              <p:cNvPr id="28" name="Rectangle 27"/>
              <p:cNvSpPr/>
              <p:nvPr/>
            </p:nvSpPr>
            <p:spPr>
              <a:xfrm>
                <a:off x="7410893" y="3189767"/>
                <a:ext cx="3253563" cy="499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602847" y="3689498"/>
                <a:ext cx="1616149" cy="3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p:cNvSpPr/>
            <p:nvPr/>
          </p:nvSpPr>
          <p:spPr>
            <a:xfrm>
              <a:off x="7102191" y="1924493"/>
              <a:ext cx="3657600" cy="17650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7424579" y="1622710"/>
            <a:ext cx="3178281" cy="2529840"/>
          </a:xfrm>
          <a:prstGeom prst="rect">
            <a:avLst/>
          </a:prstGeom>
          <a:noFill/>
        </p:spPr>
        <p:txBody>
          <a:bodyPr wrap="square" rtlCol="0">
            <a:spAutoFit/>
          </a:bodyPr>
          <a:lstStyle/>
          <a:p>
            <a:pPr algn="ctr"/>
            <a:r>
              <a:rPr lang="es-MX" sz="4000" b="0" i="0" strike="noStrike" cap="none" spc="0" baseline="0">
                <a:solidFill>
                  <a:srgbClr val="000000"/>
                </a:solidFill>
                <a:effectLst/>
                <a:latin typeface="Tahoma"/>
                <a:ea typeface="Tahoma"/>
                <a:cs typeface="Tahoma"/>
              </a:rPr>
              <a:t>¡¡ME CONOZCO MEJOR QUE NADIE!!</a:t>
            </a:r>
            <a:endParaRPr lang="en-US" sz="4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25282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2136" y="1200292"/>
            <a:ext cx="10338064" cy="3618322"/>
          </a:xfrm>
          <a:prstGeom prst="rect">
            <a:avLst/>
          </a:prstGeom>
        </p:spPr>
      </p:pic>
      <p:sp>
        <p:nvSpPr>
          <p:cNvPr id="7" name="Footer Placeholder 3">
            <a:extLst>
              <a:ext uri="{FF2B5EF4-FFF2-40B4-BE49-F238E27FC236}">
                <a16:creationId xmlns:a16="http://schemas.microsoft.com/office/drawing/2014/main" id="{D8D094B8-04B9-4AA0-B12A-CB8E9EB4D9A0}"/>
              </a:ext>
            </a:extLst>
          </p:cNvPr>
          <p:cNvSpPr txBox="1"/>
          <p:nvPr/>
        </p:nvSpPr>
        <p:spPr>
          <a:xfrm>
            <a:off x="8949690" y="6603916"/>
            <a:ext cx="3248114" cy="254084"/>
          </a:xfrm>
          <a:prstGeom prst="rect">
            <a:avLst/>
          </a:prstGeom>
          <a:no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2022 Programa de Servicios de SAFE para Personas con Discapacidades </a:t>
            </a:r>
          </a:p>
        </p:txBody>
      </p:sp>
      <p:sp>
        <p:nvSpPr>
          <p:cNvPr id="2" name="TextBox 1">
            <a:extLst>
              <a:ext uri="{FF2B5EF4-FFF2-40B4-BE49-F238E27FC236}">
                <a16:creationId xmlns:a16="http://schemas.microsoft.com/office/drawing/2014/main" id="{B4EEF88D-85E4-4E6B-91DD-B7D37DA2B111}"/>
              </a:ext>
            </a:extLst>
          </p:cNvPr>
          <p:cNvSpPr txBox="1"/>
          <p:nvPr/>
        </p:nvSpPr>
        <p:spPr>
          <a:xfrm>
            <a:off x="4462202" y="1578292"/>
            <a:ext cx="7174209" cy="3170099"/>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Arial"/>
                <a:ea typeface="Arial"/>
                <a:cs typeface="Arial"/>
              </a:rPr>
              <a:t>El Consejo de Texas para las Discapacidades del Desarrollo (Texas Council </a:t>
            </a:r>
            <a:r>
              <a:rPr lang="es-MX" sz="2000" b="0" i="0" strike="noStrike" cap="none" spc="0" baseline="0" dirty="0" err="1">
                <a:solidFill>
                  <a:srgbClr val="000000"/>
                </a:solidFill>
                <a:effectLst/>
                <a:latin typeface="Arial"/>
                <a:ea typeface="Arial"/>
                <a:cs typeface="Arial"/>
              </a:rPr>
              <a:t>for</a:t>
            </a:r>
            <a:r>
              <a:rPr lang="es-MX" sz="2000" b="0" i="0" strike="noStrike" cap="none" spc="0" baseline="0" dirty="0">
                <a:solidFill>
                  <a:srgbClr val="000000"/>
                </a:solidFill>
                <a:effectLst/>
                <a:latin typeface="Arial"/>
                <a:ea typeface="Arial"/>
                <a:cs typeface="Arial"/>
              </a:rPr>
              <a:t> </a:t>
            </a:r>
            <a:r>
              <a:rPr lang="es-MX" sz="2000" b="0" i="0" strike="noStrike" cap="none" spc="0" baseline="0" dirty="0" err="1">
                <a:solidFill>
                  <a:srgbClr val="000000"/>
                </a:solidFill>
                <a:effectLst/>
                <a:latin typeface="Arial"/>
                <a:ea typeface="Arial"/>
                <a:cs typeface="Arial"/>
              </a:rPr>
              <a:t>Developmental</a:t>
            </a:r>
            <a:r>
              <a:rPr lang="es-MX" sz="2000" b="0" i="0" strike="noStrike" cap="none" spc="0" baseline="0" dirty="0">
                <a:solidFill>
                  <a:srgbClr val="000000"/>
                </a:solidFill>
                <a:effectLst/>
                <a:latin typeface="Arial"/>
                <a:ea typeface="Arial"/>
                <a:cs typeface="Arial"/>
              </a:rPr>
              <a:t> </a:t>
            </a:r>
            <a:r>
              <a:rPr lang="es-MX" sz="2000" b="0" i="0" strike="noStrike" cap="none" spc="0" baseline="0" dirty="0" err="1">
                <a:solidFill>
                  <a:srgbClr val="000000"/>
                </a:solidFill>
                <a:effectLst/>
                <a:latin typeface="Arial"/>
                <a:ea typeface="Arial"/>
                <a:cs typeface="Arial"/>
              </a:rPr>
              <a:t>Disabilities</a:t>
            </a:r>
            <a:r>
              <a:rPr lang="es-MX" sz="2000" b="0" i="0" strike="noStrike" cap="none" spc="0" baseline="0" dirty="0">
                <a:solidFill>
                  <a:srgbClr val="000000"/>
                </a:solidFill>
                <a:effectLst/>
                <a:latin typeface="Arial"/>
                <a:ea typeface="Arial"/>
                <a:cs typeface="Arial"/>
              </a:rPr>
              <a:t>, TCDD) apoya este Proyecto a través de una concesión de fondos de financiamiento del 100% de la Administración para la Vida en la Comunidad (</a:t>
            </a:r>
            <a:r>
              <a:rPr lang="es-MX" sz="2000" b="0" i="0" strike="noStrike" cap="none" spc="0" baseline="0" dirty="0" err="1">
                <a:solidFill>
                  <a:srgbClr val="000000"/>
                </a:solidFill>
                <a:effectLst/>
                <a:latin typeface="Arial"/>
                <a:ea typeface="Arial"/>
                <a:cs typeface="Arial"/>
              </a:rPr>
              <a:t>Administration</a:t>
            </a:r>
            <a:r>
              <a:rPr lang="es-MX" sz="2000" b="0" i="0" strike="noStrike" cap="none" spc="0" baseline="0" dirty="0">
                <a:solidFill>
                  <a:srgbClr val="000000"/>
                </a:solidFill>
                <a:effectLst/>
                <a:latin typeface="Arial"/>
                <a:ea typeface="Arial"/>
                <a:cs typeface="Arial"/>
              </a:rPr>
              <a:t> </a:t>
            </a:r>
            <a:r>
              <a:rPr lang="es-MX" sz="2000" b="0" i="0" strike="noStrike" cap="none" spc="0" baseline="0" dirty="0" err="1">
                <a:solidFill>
                  <a:srgbClr val="000000"/>
                </a:solidFill>
                <a:effectLst/>
                <a:latin typeface="Arial"/>
                <a:ea typeface="Arial"/>
                <a:cs typeface="Arial"/>
              </a:rPr>
              <a:t>for</a:t>
            </a:r>
            <a:r>
              <a:rPr lang="es-MX" sz="2000" b="0" i="0" strike="noStrike" cap="none" spc="0" baseline="0" dirty="0">
                <a:solidFill>
                  <a:srgbClr val="000000"/>
                </a:solidFill>
                <a:effectLst/>
                <a:latin typeface="Arial"/>
                <a:ea typeface="Arial"/>
                <a:cs typeface="Arial"/>
              </a:rPr>
              <a:t> </a:t>
            </a:r>
            <a:r>
              <a:rPr lang="es-MX" sz="2000" b="0" i="0" strike="noStrike" cap="none" spc="0" baseline="0" dirty="0" err="1">
                <a:solidFill>
                  <a:srgbClr val="000000"/>
                </a:solidFill>
                <a:effectLst/>
                <a:latin typeface="Arial"/>
                <a:ea typeface="Arial"/>
                <a:cs typeface="Arial"/>
              </a:rPr>
              <a:t>Community</a:t>
            </a:r>
            <a:r>
              <a:rPr lang="es-MX" sz="2000" b="0" i="0" strike="noStrike" cap="none" spc="0" baseline="0" dirty="0">
                <a:solidFill>
                  <a:srgbClr val="000000"/>
                </a:solidFill>
                <a:effectLst/>
                <a:latin typeface="Arial"/>
                <a:ea typeface="Arial"/>
                <a:cs typeface="Arial"/>
              </a:rPr>
              <a:t> Living, ACL) de EE. UU., Departamento de Salud y Servicios Humanos, Washington, D.C., 20201 por un total de $6,161,072. Los esfuerzos del consejo son de quienes reciben la concesión y no necesariamente representan las </a:t>
            </a:r>
            <a:r>
              <a:rPr lang="es-MX" sz="2000" dirty="0">
                <a:solidFill>
                  <a:srgbClr val="000000"/>
                </a:solidFill>
                <a:latin typeface="Arial"/>
                <a:ea typeface="Arial"/>
                <a:cs typeface="Arial"/>
              </a:rPr>
              <a:t>opiniones</a:t>
            </a:r>
            <a:r>
              <a:rPr lang="es-MX" sz="2000" b="0" i="0" strike="noStrike" cap="none" spc="0" baseline="0" dirty="0">
                <a:solidFill>
                  <a:srgbClr val="000000"/>
                </a:solidFill>
                <a:effectLst/>
                <a:latin typeface="Arial"/>
                <a:ea typeface="Arial"/>
                <a:cs typeface="Arial"/>
              </a:rPr>
              <a:t> oficiales de ACL, HHS ni del gobierno ni son endosadas por estos.</a:t>
            </a:r>
          </a:p>
        </p:txBody>
      </p:sp>
      <p:sp>
        <p:nvSpPr>
          <p:cNvPr id="6" name="TextBox 5">
            <a:extLst>
              <a:ext uri="{FF2B5EF4-FFF2-40B4-BE49-F238E27FC236}">
                <a16:creationId xmlns:a16="http://schemas.microsoft.com/office/drawing/2014/main" id="{774AA16D-3696-3E85-CEDF-68AB55C95C1A}"/>
              </a:ext>
            </a:extLst>
          </p:cNvPr>
          <p:cNvSpPr txBox="1"/>
          <p:nvPr/>
        </p:nvSpPr>
        <p:spPr>
          <a:xfrm>
            <a:off x="1736035" y="1709530"/>
            <a:ext cx="2662378" cy="2585323"/>
          </a:xfrm>
          <a:prstGeom prst="rect">
            <a:avLst/>
          </a:prstGeom>
          <a:solidFill>
            <a:schemeClr val="bg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E7AC28A8-9281-5120-C1B7-566AD2092CC5}"/>
              </a:ext>
            </a:extLst>
          </p:cNvPr>
          <p:cNvPicPr>
            <a:picLocks noChangeAspect="1"/>
          </p:cNvPicPr>
          <p:nvPr/>
        </p:nvPicPr>
        <p:blipFill>
          <a:blip r:embed="rId6"/>
          <a:stretch>
            <a:fillRect/>
          </a:stretch>
        </p:blipFill>
        <p:spPr>
          <a:xfrm>
            <a:off x="0" y="2107093"/>
            <a:ext cx="4462202" cy="1852623"/>
          </a:xfrm>
          <a:prstGeom prst="rect">
            <a:avLst/>
          </a:prstGeom>
        </p:spPr>
      </p:pic>
    </p:spTree>
    <p:extLst>
      <p:ext uri="{BB962C8B-B14F-4D97-AF65-F5344CB8AC3E}">
        <p14:creationId xmlns:p14="http://schemas.microsoft.com/office/powerpoint/2010/main" val="310915033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p:cNvSpPr txBox="1"/>
          <p:nvPr/>
        </p:nvSpPr>
        <p:spPr>
          <a:xfrm>
            <a:off x="8967435" y="6558191"/>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7845" y="232908"/>
            <a:ext cx="2696309" cy="1160616"/>
          </a:xfrm>
          <a:prstGeom prst="rect">
            <a:avLst/>
          </a:prstGeom>
        </p:spPr>
      </p:pic>
      <p:sp>
        <p:nvSpPr>
          <p:cNvPr id="2" name="Rectangle 1">
            <a:extLst>
              <a:ext uri="{FF2B5EF4-FFF2-40B4-BE49-F238E27FC236}">
                <a16:creationId xmlns:a16="http://schemas.microsoft.com/office/drawing/2014/main" id="{6113C14E-BE02-BEF8-FF47-70B41047C683}"/>
              </a:ext>
            </a:extLst>
          </p:cNvPr>
          <p:cNvSpPr/>
          <p:nvPr/>
        </p:nvSpPr>
        <p:spPr>
          <a:xfrm>
            <a:off x="330286" y="1381038"/>
            <a:ext cx="11559275" cy="4478149"/>
          </a:xfrm>
          <a:prstGeom prst="rect">
            <a:avLst/>
          </a:prstGeom>
        </p:spPr>
        <p:txBody>
          <a:bodyPr wrap="square">
            <a:spAutoFit/>
          </a:bodyPr>
          <a:lstStyle/>
          <a:p>
            <a:r>
              <a:rPr lang="es-MX" sz="1500" dirty="0"/>
              <a:t>Este programa de estudios se ofrece en línea sin costo. Puede usar estos recursos en su formato original, solo para fines educativos. Por favor, atribuye el crédito de manera debida a </a:t>
            </a:r>
            <a:r>
              <a:rPr lang="es-MX" sz="1500" dirty="0" err="1"/>
              <a:t>The</a:t>
            </a:r>
            <a:r>
              <a:rPr lang="es-MX" sz="1500" dirty="0"/>
              <a:t> SAFE Alliance. (Consulte la cita en la parte inferior de la página). </a:t>
            </a:r>
            <a:endParaRPr lang="en-US" sz="1500" dirty="0"/>
          </a:p>
          <a:p>
            <a:endParaRPr lang="es-MX" sz="1500" dirty="0"/>
          </a:p>
          <a:p>
            <a:r>
              <a:rPr lang="es-MX" sz="1500" dirty="0"/>
              <a:t>Le pedimos que no modifique las imágenes, las diapositivas, ni los materiales de la planificación didáctica del programa de estudios. No puede usar el programa de estudios Mis derechos, mi vida (</a:t>
            </a:r>
            <a:r>
              <a:rPr lang="es-MX" sz="1500" dirty="0" err="1"/>
              <a:t>My</a:t>
            </a:r>
            <a:r>
              <a:rPr lang="es-MX" sz="1500" dirty="0"/>
              <a:t> </a:t>
            </a:r>
            <a:r>
              <a:rPr lang="es-MX" sz="1500" dirty="0" err="1"/>
              <a:t>Rights</a:t>
            </a:r>
            <a:r>
              <a:rPr lang="es-MX" sz="1500" dirty="0"/>
              <a:t> </a:t>
            </a:r>
            <a:r>
              <a:rPr lang="es-MX" sz="1500" dirty="0" err="1"/>
              <a:t>My</a:t>
            </a:r>
            <a:r>
              <a:rPr lang="es-MX" sz="1500" dirty="0"/>
              <a:t> </a:t>
            </a:r>
            <a:r>
              <a:rPr lang="es-MX" sz="1500" dirty="0" err="1"/>
              <a:t>Life</a:t>
            </a:r>
            <a:r>
              <a:rPr lang="es-MX" sz="1500" dirty="0"/>
              <a:t>) (para mayores de 18 años o para preparatoria) para fines comerciales (entre otros, para vender talleres que usted facilite con base en él, para crear enlaces o sitios web para redistribuir cualquier material asociado con el programa de estudios Mis derechos, mi vida o </a:t>
            </a:r>
            <a:r>
              <a:rPr lang="es-MX" sz="1500" dirty="0" err="1"/>
              <a:t>My</a:t>
            </a:r>
            <a:r>
              <a:rPr lang="es-MX" sz="1500" dirty="0"/>
              <a:t> </a:t>
            </a:r>
            <a:r>
              <a:rPr lang="es-MX" sz="1500" dirty="0" err="1"/>
              <a:t>Rights</a:t>
            </a:r>
            <a:r>
              <a:rPr lang="es-MX" sz="1500" dirty="0"/>
              <a:t> </a:t>
            </a:r>
            <a:r>
              <a:rPr lang="es-MX" sz="1500" dirty="0" err="1"/>
              <a:t>My</a:t>
            </a:r>
            <a:r>
              <a:rPr lang="es-MX" sz="1500" dirty="0"/>
              <a:t> </a:t>
            </a:r>
            <a:r>
              <a:rPr lang="es-MX" sz="1500" dirty="0" err="1"/>
              <a:t>Life</a:t>
            </a:r>
            <a:r>
              <a:rPr lang="es-MX" sz="1500" dirty="0"/>
              <a:t> de SAFE). </a:t>
            </a:r>
            <a:endParaRPr lang="en-US" sz="1500" dirty="0"/>
          </a:p>
          <a:p>
            <a:endParaRPr lang="es-ES" sz="1500" dirty="0"/>
          </a:p>
          <a:p>
            <a:r>
              <a:rPr lang="es-ES" sz="1500" dirty="0"/>
              <a:t>Este recurso, </a:t>
            </a:r>
            <a:r>
              <a:rPr lang="es-ES" sz="1500" i="1" dirty="0"/>
              <a:t>Mis derechos, mi vida: un plan de estudios para relaciones más sanas (</a:t>
            </a:r>
            <a:r>
              <a:rPr lang="es-ES" sz="1500" i="1" dirty="0" err="1"/>
              <a:t>My</a:t>
            </a:r>
            <a:r>
              <a:rPr lang="es-ES" sz="1500" i="1" dirty="0"/>
              <a:t> </a:t>
            </a:r>
            <a:r>
              <a:rPr lang="es-ES" sz="1500" i="1" dirty="0" err="1"/>
              <a:t>Rights</a:t>
            </a:r>
            <a:r>
              <a:rPr lang="es-ES" sz="1500" i="1" dirty="0"/>
              <a:t> </a:t>
            </a:r>
            <a:r>
              <a:rPr lang="es-ES" sz="1500" i="1" dirty="0" err="1"/>
              <a:t>My</a:t>
            </a:r>
            <a:r>
              <a:rPr lang="es-ES" sz="1500" i="1" dirty="0"/>
              <a:t> </a:t>
            </a:r>
            <a:r>
              <a:rPr lang="es-ES" sz="1500" i="1" dirty="0" err="1"/>
              <a:t>Life</a:t>
            </a:r>
            <a:r>
              <a:rPr lang="es-ES" sz="1500" i="1" dirty="0"/>
              <a:t>: A </a:t>
            </a:r>
            <a:r>
              <a:rPr lang="es-ES" sz="1500" i="1" dirty="0" err="1"/>
              <a:t>curriculum</a:t>
            </a:r>
            <a:r>
              <a:rPr lang="es-ES" sz="1500" i="1" dirty="0"/>
              <a:t> </a:t>
            </a:r>
            <a:r>
              <a:rPr lang="es-ES" sz="1500" i="1" dirty="0" err="1"/>
              <a:t>for</a:t>
            </a:r>
            <a:r>
              <a:rPr lang="es-ES" sz="1500" i="1" dirty="0"/>
              <a:t> </a:t>
            </a:r>
            <a:r>
              <a:rPr lang="es-ES" sz="1500" i="1" dirty="0" err="1"/>
              <a:t>healthier</a:t>
            </a:r>
            <a:r>
              <a:rPr lang="es-ES" sz="1500" i="1" dirty="0"/>
              <a:t> </a:t>
            </a:r>
            <a:r>
              <a:rPr lang="es-ES" sz="1500" i="1" dirty="0" err="1"/>
              <a:t>relationships</a:t>
            </a:r>
            <a:r>
              <a:rPr lang="es-ES" sz="1500" i="1" dirty="0"/>
              <a:t>)</a:t>
            </a:r>
            <a:r>
              <a:rPr lang="es-ES" sz="1500" dirty="0"/>
              <a:t> para estudiantes de preparatoria (grados 9 a 12) se basa en la versión original </a:t>
            </a:r>
            <a:r>
              <a:rPr lang="es-ES" sz="1500" i="1" dirty="0"/>
              <a:t>Mis derechos, mi vida: un plan de estudios para relaciones más sanas (</a:t>
            </a:r>
            <a:r>
              <a:rPr lang="es-ES" sz="1500" i="1" dirty="0" err="1"/>
              <a:t>My</a:t>
            </a:r>
            <a:r>
              <a:rPr lang="es-ES" sz="1500" i="1" dirty="0"/>
              <a:t> </a:t>
            </a:r>
            <a:r>
              <a:rPr lang="es-ES" sz="1500" i="1" dirty="0" err="1"/>
              <a:t>Rights</a:t>
            </a:r>
            <a:r>
              <a:rPr lang="es-ES" sz="1500" i="1" dirty="0"/>
              <a:t> </a:t>
            </a:r>
            <a:r>
              <a:rPr lang="es-ES" sz="1500" i="1" dirty="0" err="1"/>
              <a:t>My</a:t>
            </a:r>
            <a:r>
              <a:rPr lang="es-ES" sz="1500" i="1" dirty="0"/>
              <a:t> </a:t>
            </a:r>
            <a:r>
              <a:rPr lang="es-ES" sz="1500" i="1" dirty="0" err="1"/>
              <a:t>Life</a:t>
            </a:r>
            <a:r>
              <a:rPr lang="es-ES" sz="1500" i="1" dirty="0"/>
              <a:t>: A </a:t>
            </a:r>
            <a:r>
              <a:rPr lang="es-ES" sz="1500" i="1" dirty="0" err="1"/>
              <a:t>curriculum</a:t>
            </a:r>
            <a:r>
              <a:rPr lang="es-ES" sz="1500" i="1" dirty="0"/>
              <a:t> </a:t>
            </a:r>
            <a:r>
              <a:rPr lang="es-ES" sz="1500" i="1" dirty="0" err="1"/>
              <a:t>for</a:t>
            </a:r>
            <a:r>
              <a:rPr lang="es-ES" sz="1500" i="1" dirty="0"/>
              <a:t> </a:t>
            </a:r>
            <a:r>
              <a:rPr lang="es-ES" sz="1500" i="1" dirty="0" err="1"/>
              <a:t>safer</a:t>
            </a:r>
            <a:r>
              <a:rPr lang="es-ES" sz="1500" i="1" dirty="0"/>
              <a:t> </a:t>
            </a:r>
            <a:r>
              <a:rPr lang="es-ES" sz="1500" i="1" dirty="0" err="1"/>
              <a:t>relationships</a:t>
            </a:r>
            <a:r>
              <a:rPr lang="es-ES" sz="1500" i="1" dirty="0"/>
              <a:t>) </a:t>
            </a:r>
            <a:r>
              <a:rPr lang="es-ES" sz="1500" dirty="0"/>
              <a:t>para mayores de 18 años escrita por Megan </a:t>
            </a:r>
            <a:r>
              <a:rPr lang="es-ES" sz="1500" dirty="0" err="1"/>
              <a:t>Westmore</a:t>
            </a:r>
            <a:r>
              <a:rPr lang="es-ES" sz="1500" dirty="0"/>
              <a:t>, Heidi </a:t>
            </a:r>
            <a:r>
              <a:rPr lang="es-ES" sz="1500" dirty="0" err="1"/>
              <a:t>Lersch</a:t>
            </a:r>
            <a:r>
              <a:rPr lang="es-ES" sz="1500" dirty="0"/>
              <a:t> y editada por Schwartz, M. (2022). </a:t>
            </a:r>
            <a:r>
              <a:rPr lang="es-MX" sz="1500" dirty="0"/>
              <a:t>La venta de materiales de </a:t>
            </a:r>
            <a:r>
              <a:rPr lang="es-MX" sz="1500" dirty="0" err="1"/>
              <a:t>My</a:t>
            </a:r>
            <a:r>
              <a:rPr lang="es-MX" sz="1500" dirty="0"/>
              <a:t> </a:t>
            </a:r>
            <a:r>
              <a:rPr lang="es-MX" sz="1500" dirty="0" err="1"/>
              <a:t>Rights</a:t>
            </a:r>
            <a:r>
              <a:rPr lang="es-MX" sz="1500" dirty="0"/>
              <a:t> </a:t>
            </a:r>
            <a:r>
              <a:rPr lang="es-MX" sz="1500" dirty="0" err="1"/>
              <a:t>My</a:t>
            </a:r>
            <a:r>
              <a:rPr lang="es-MX" sz="1500" dirty="0"/>
              <a:t> </a:t>
            </a:r>
            <a:r>
              <a:rPr lang="es-MX" sz="1500" dirty="0" err="1"/>
              <a:t>Life</a:t>
            </a:r>
            <a:r>
              <a:rPr lang="es-MX" sz="1500" dirty="0"/>
              <a:t>: A </a:t>
            </a:r>
            <a:r>
              <a:rPr lang="es-MX" sz="1500" dirty="0" err="1"/>
              <a:t>Curriculum</a:t>
            </a:r>
            <a:r>
              <a:rPr lang="es-MX" sz="1500" dirty="0"/>
              <a:t> </a:t>
            </a:r>
            <a:r>
              <a:rPr lang="es-MX" sz="1500" dirty="0" err="1"/>
              <a:t>for</a:t>
            </a:r>
            <a:r>
              <a:rPr lang="es-MX" sz="1500" dirty="0"/>
              <a:t> </a:t>
            </a:r>
            <a:r>
              <a:rPr lang="es-MX" sz="1500" dirty="0" err="1"/>
              <a:t>Safer</a:t>
            </a:r>
            <a:r>
              <a:rPr lang="es-MX" sz="1500" dirty="0"/>
              <a:t> </a:t>
            </a:r>
            <a:r>
              <a:rPr lang="es-MX" sz="1500" dirty="0" err="1"/>
              <a:t>Relationships</a:t>
            </a:r>
            <a:r>
              <a:rPr lang="es-MX" sz="1500" dirty="0"/>
              <a:t> (Mis derechos mi vida: un programa de estudios para relaciones más seguras) es una infracción directa de las leyes de derechos de autor.</a:t>
            </a:r>
            <a:endParaRPr lang="en-US" sz="1500" dirty="0"/>
          </a:p>
          <a:p>
            <a:endParaRPr lang="es-ES" sz="1500" dirty="0"/>
          </a:p>
          <a:p>
            <a:r>
              <a:rPr lang="es-ES" sz="1500" dirty="0" err="1"/>
              <a:t>Burleson</a:t>
            </a:r>
            <a:r>
              <a:rPr lang="es-ES" sz="1500" dirty="0"/>
              <a:t>, Anna Belle y </a:t>
            </a:r>
            <a:r>
              <a:rPr lang="es-ES" sz="1500" dirty="0" err="1"/>
              <a:t>Benitez</a:t>
            </a:r>
            <a:r>
              <a:rPr lang="es-ES" sz="1500" dirty="0"/>
              <a:t>, Sophie (2026) proporcionaron una leve modificación y abreviaron el plan de estudios original (</a:t>
            </a:r>
            <a:r>
              <a:rPr lang="es-ES" sz="1500" dirty="0" err="1"/>
              <a:t>Westmore</a:t>
            </a:r>
            <a:r>
              <a:rPr lang="es-ES" sz="1500" dirty="0"/>
              <a:t> &amp; </a:t>
            </a:r>
            <a:r>
              <a:rPr lang="es-ES" sz="1500" dirty="0" err="1"/>
              <a:t>Lersch</a:t>
            </a:r>
            <a:r>
              <a:rPr lang="es-ES" sz="1500" dirty="0"/>
              <a:t>, 2022) para ofrecer un recurso apropiado para la edad de estudiantes de preparatoria (grados 9 a 12). </a:t>
            </a:r>
            <a:r>
              <a:rPr lang="en-US" sz="1500" dirty="0"/>
              <a:t>Schwartz, M. (Ed.). The SAFE Alliance, Austin, Texas. </a:t>
            </a:r>
          </a:p>
          <a:p>
            <a:endParaRPr lang="en-US" sz="1500" dirty="0"/>
          </a:p>
          <a:p>
            <a:r>
              <a:rPr lang="en-US" sz="1500" dirty="0"/>
              <a:t>Westmore, M. y Lersch, H. (2021 o 2022). </a:t>
            </a:r>
            <a:r>
              <a:rPr lang="en-US" sz="1500" i="1" dirty="0"/>
              <a:t>My Rights My Life: A Curriculum for Safer Relationships</a:t>
            </a:r>
            <a:r>
              <a:rPr lang="en-US" sz="1500" dirty="0"/>
              <a:t>.  </a:t>
            </a:r>
            <a:r>
              <a:rPr lang="es-MX" sz="1500" dirty="0"/>
              <a:t>Schwartz, M. (Ed.). </a:t>
            </a:r>
            <a:r>
              <a:rPr lang="es-MX" sz="1500" dirty="0" err="1"/>
              <a:t>The</a:t>
            </a:r>
            <a:r>
              <a:rPr lang="es-MX" sz="1500" dirty="0"/>
              <a:t> SAFE Alliance. Austin, TX.</a:t>
            </a:r>
            <a:endParaRPr lang="en-US" sz="15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097744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grpSp>
        <p:nvGrpSpPr>
          <p:cNvPr id="35" name="Group 34"/>
          <p:cNvGrpSpPr/>
          <p:nvPr/>
        </p:nvGrpSpPr>
        <p:grpSpPr>
          <a:xfrm>
            <a:off x="22860" y="3334699"/>
            <a:ext cx="1580866" cy="1831271"/>
            <a:chOff x="22860" y="3128959"/>
            <a:chExt cx="1580866" cy="1831271"/>
          </a:xfrm>
        </p:grpSpPr>
        <p:sp>
          <p:nvSpPr>
            <p:cNvPr id="17" name="TextBox 16"/>
            <p:cNvSpPr txBox="1"/>
            <p:nvPr/>
          </p:nvSpPr>
          <p:spPr>
            <a:xfrm>
              <a:off x="22860" y="3128960"/>
              <a:ext cx="1580866" cy="208788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a:solidFill>
                    <a:srgbClr val="000000"/>
                  </a:solidFill>
                  <a:effectLst/>
                  <a:latin typeface="Tahoma"/>
                  <a:ea typeface="Tahoma"/>
                  <a:cs typeface="Tahoma"/>
                </a:rPr>
                <a:t>Yo necesito ayuda</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38" name="Group 37"/>
          <p:cNvGrpSpPr/>
          <p:nvPr/>
        </p:nvGrpSpPr>
        <p:grpSpPr>
          <a:xfrm>
            <a:off x="22860" y="2037955"/>
            <a:ext cx="1579013" cy="1288137"/>
            <a:chOff x="22860" y="1832215"/>
            <a:chExt cx="1579013" cy="1288137"/>
          </a:xfrm>
        </p:grpSpPr>
        <p:sp>
          <p:nvSpPr>
            <p:cNvPr id="14" name="TextBox 13"/>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Sí</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37" name="Group 36"/>
          <p:cNvGrpSpPr/>
          <p:nvPr/>
        </p:nvGrpSpPr>
        <p:grpSpPr>
          <a:xfrm>
            <a:off x="1610201" y="2048819"/>
            <a:ext cx="1542342" cy="1286794"/>
            <a:chOff x="1655921" y="1843079"/>
            <a:chExt cx="1552076" cy="1286794"/>
          </a:xfrm>
        </p:grpSpPr>
        <p:sp>
          <p:nvSpPr>
            <p:cNvPr id="15" name="TextBox 14"/>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No</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33" name="Group 32"/>
          <p:cNvGrpSpPr/>
          <p:nvPr/>
        </p:nvGrpSpPr>
        <p:grpSpPr>
          <a:xfrm>
            <a:off x="1609493" y="5176829"/>
            <a:ext cx="1543050" cy="1631216"/>
            <a:chOff x="1655213" y="4971089"/>
            <a:chExt cx="1543050" cy="1631216"/>
          </a:xfrm>
        </p:grpSpPr>
        <p:sp>
          <p:nvSpPr>
            <p:cNvPr id="32" name="TextBox 31"/>
            <p:cNvSpPr txBox="1"/>
            <p:nvPr/>
          </p:nvSpPr>
          <p:spPr>
            <a:xfrm>
              <a:off x="1655213" y="4971088"/>
              <a:ext cx="1543050" cy="18897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a:solidFill>
                    <a:srgbClr val="000000"/>
                  </a:solidFill>
                  <a:effectLst/>
                  <a:latin typeface="Tahoma"/>
                  <a:ea typeface="Tahoma"/>
                  <a:cs typeface="Tahoma"/>
                </a:rPr>
                <a:t>Persona adulta</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8068" y="5059116"/>
              <a:ext cx="1402992" cy="1196460"/>
            </a:xfrm>
            <a:prstGeom prst="rect">
              <a:avLst/>
            </a:prstGeom>
          </p:spPr>
        </p:pic>
      </p:grpSp>
      <p:grpSp>
        <p:nvGrpSpPr>
          <p:cNvPr id="34" name="Group 33"/>
          <p:cNvGrpSpPr/>
          <p:nvPr/>
        </p:nvGrpSpPr>
        <p:grpSpPr>
          <a:xfrm>
            <a:off x="26670" y="5173019"/>
            <a:ext cx="1579013" cy="1631216"/>
            <a:chOff x="38100" y="4967279"/>
            <a:chExt cx="1579013" cy="1631216"/>
          </a:xfrm>
        </p:grpSpPr>
        <p:sp>
          <p:nvSpPr>
            <p:cNvPr id="31" name="TextBox 30"/>
            <p:cNvSpPr txBox="1"/>
            <p:nvPr/>
          </p:nvSpPr>
          <p:spPr>
            <a:xfrm>
              <a:off x="38100" y="4967279"/>
              <a:ext cx="1579013" cy="16154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a:solidFill>
                    <a:srgbClr val="000000"/>
                  </a:solidFill>
                  <a:effectLst/>
                  <a:latin typeface="Tahoma"/>
                  <a:ea typeface="Tahoma"/>
                  <a:cs typeface="Tahoma"/>
                </a:rPr>
                <a:t>Confianza</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04" y="5108954"/>
              <a:ext cx="1443133" cy="1230692"/>
            </a:xfrm>
            <a:prstGeom prst="rect">
              <a:avLst/>
            </a:prstGeom>
          </p:spPr>
        </p:pic>
      </p:grpSp>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1616050" y="3329933"/>
            <a:ext cx="1536494" cy="1831271"/>
            <a:chOff x="1661769" y="3124193"/>
            <a:chExt cx="1554555" cy="1831271"/>
          </a:xfrm>
        </p:grpSpPr>
        <p:sp>
          <p:nvSpPr>
            <p:cNvPr id="18" name="TextBox 17"/>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Tengo una pregunta</a:t>
              </a: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30" name="Group 29"/>
          <p:cNvGrpSpPr/>
          <p:nvPr/>
        </p:nvGrpSpPr>
        <p:grpSpPr>
          <a:xfrm>
            <a:off x="3154897" y="5173019"/>
            <a:ext cx="1824232" cy="1638835"/>
            <a:chOff x="3257767" y="5236680"/>
            <a:chExt cx="1824232" cy="1515800"/>
          </a:xfrm>
        </p:grpSpPr>
        <p:sp>
          <p:nvSpPr>
            <p:cNvPr id="19" name="TextBox 18"/>
            <p:cNvSpPr txBox="1"/>
            <p:nvPr/>
          </p:nvSpPr>
          <p:spPr>
            <a:xfrm>
              <a:off x="3257767" y="5236680"/>
              <a:ext cx="1801372" cy="1642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s-MX" sz="1800" b="1" i="0" strike="noStrike" cap="none" spc="0" baseline="0" dirty="0">
                  <a:solidFill>
                    <a:srgbClr val="000000"/>
                  </a:solidFill>
                  <a:effectLst/>
                  <a:latin typeface="Tahoma"/>
                  <a:ea typeface="Tahoma"/>
                  <a:cs typeface="Tahoma"/>
                </a:rPr>
                <a:t>Tomar un descanso</a:t>
              </a:r>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rcRect t="15162" b="14898"/>
            <a:stretch>
              <a:fillRect/>
            </a:stretch>
          </p:blipFill>
          <p:spPr>
            <a:xfrm>
              <a:off x="3280627" y="5349240"/>
              <a:ext cx="1801372" cy="1074420"/>
            </a:xfrm>
            <a:prstGeom prst="rect">
              <a:avLst/>
            </a:prstGeom>
          </p:spPr>
        </p:pic>
      </p:grpSp>
      <p:sp>
        <p:nvSpPr>
          <p:cNvPr id="60" name="Rectangle 59"/>
          <p:cNvSpPr/>
          <p:nvPr/>
        </p:nvSpPr>
        <p:spPr>
          <a:xfrm>
            <a:off x="6733464" y="6621481"/>
            <a:ext cx="5615946" cy="246221"/>
          </a:xfrm>
          <a:prstGeom prst="rect">
            <a:avLst/>
          </a:prstGeom>
        </p:spPr>
        <p:txBody>
          <a:bodyPr wrap="square">
            <a:spAutoFit/>
          </a:bodyPr>
          <a:lstStyle/>
          <a:p>
            <a:r>
              <a:rPr lang="es-MX" sz="1000" b="0" i="0" strike="noStrike" cap="none" spc="0" baseline="0" dirty="0">
                <a:solidFill>
                  <a:srgbClr val="3D4046"/>
                </a:solidFill>
                <a:effectLst/>
                <a:latin typeface="Tahoma"/>
                <a:ea typeface="Tahoma"/>
                <a:cs typeface="Tahoma"/>
              </a:rPr>
              <a:t>Copyright © 2021 </a:t>
            </a:r>
            <a:r>
              <a:rPr lang="es-MX" sz="1000" b="0" i="0" strike="noStrike" cap="none" spc="0" baseline="0" dirty="0" err="1">
                <a:solidFill>
                  <a:srgbClr val="3D4046"/>
                </a:solidFill>
                <a:effectLst/>
                <a:latin typeface="Tahoma"/>
                <a:ea typeface="Tahoma"/>
                <a:cs typeface="Tahoma"/>
              </a:rPr>
              <a:t>SymbolStix</a:t>
            </a:r>
            <a:r>
              <a:rPr lang="es-MX" sz="1000" b="0" i="0" strike="noStrike" cap="none" spc="0" baseline="0" dirty="0">
                <a:solidFill>
                  <a:srgbClr val="3D4046"/>
                </a:solidFill>
                <a:effectLst/>
                <a:latin typeface="Tahoma"/>
                <a:ea typeface="Tahoma"/>
                <a:cs typeface="Tahoma"/>
              </a:rPr>
              <a:t>, LLC. Todos los derechos reservados. Usado con autorización.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40" name="Group 39"/>
          <p:cNvGrpSpPr/>
          <p:nvPr/>
        </p:nvGrpSpPr>
        <p:grpSpPr>
          <a:xfrm>
            <a:off x="5227872" y="4990585"/>
            <a:ext cx="6887774" cy="1612811"/>
            <a:chOff x="5211830" y="4990585"/>
            <a:chExt cx="6887774" cy="1612811"/>
          </a:xfrm>
        </p:grpSpPr>
        <p:sp>
          <p:nvSpPr>
            <p:cNvPr id="41" name="Rectangle 40"/>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5362543" y="5119215"/>
              <a:ext cx="6627290" cy="1356987"/>
              <a:chOff x="5362543" y="5119215"/>
              <a:chExt cx="6627290" cy="1356987"/>
            </a:xfrm>
          </p:grpSpPr>
          <p:grpSp>
            <p:nvGrpSpPr>
              <p:cNvPr id="43" name="Group 42"/>
              <p:cNvGrpSpPr/>
              <p:nvPr/>
            </p:nvGrpSpPr>
            <p:grpSpPr>
              <a:xfrm>
                <a:off x="5362543" y="5121586"/>
                <a:ext cx="1230894" cy="1354217"/>
                <a:chOff x="5362543" y="5108523"/>
                <a:chExt cx="1230894" cy="1354217"/>
              </a:xfrm>
            </p:grpSpPr>
            <p:sp>
              <p:nvSpPr>
                <p:cNvPr id="56" name="TextBox 55"/>
                <p:cNvSpPr txBox="1"/>
                <p:nvPr/>
              </p:nvSpPr>
              <p:spPr>
                <a:xfrm>
                  <a:off x="5362542" y="5108523"/>
                  <a:ext cx="1230894" cy="16154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r>
                    <a:rPr lang="es-MX" sz="1800" b="1" i="0" strike="noStrike" cap="none" spc="0" baseline="0">
                      <a:solidFill>
                        <a:srgbClr val="000000"/>
                      </a:solidFill>
                      <a:effectLst/>
                      <a:latin typeface="Tahoma"/>
                      <a:ea typeface="Tahoma"/>
                      <a:cs typeface="Tahoma"/>
                    </a:rPr>
                    <a:t>Yo me siento</a:t>
                  </a:r>
                </a:p>
              </p:txBody>
            </p:sp>
            <p:pic>
              <p:nvPicPr>
                <p:cNvPr id="57" name="Picture 5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7580" y="5142338"/>
                  <a:ext cx="1156974" cy="986658"/>
                </a:xfrm>
                <a:prstGeom prst="rect">
                  <a:avLst/>
                </a:prstGeom>
              </p:spPr>
            </p:pic>
          </p:grpSp>
          <p:grpSp>
            <p:nvGrpSpPr>
              <p:cNvPr id="44" name="Group 43"/>
              <p:cNvGrpSpPr/>
              <p:nvPr/>
            </p:nvGrpSpPr>
            <p:grpSpPr>
              <a:xfrm>
                <a:off x="6607576" y="5119881"/>
                <a:ext cx="1283361" cy="1354217"/>
                <a:chOff x="6607577" y="5119881"/>
                <a:chExt cx="1256406" cy="1354217"/>
              </a:xfrm>
            </p:grpSpPr>
            <p:sp>
              <p:nvSpPr>
                <p:cNvPr id="54" name="TextBox 53"/>
                <p:cNvSpPr txBox="1"/>
                <p:nvPr/>
              </p:nvSpPr>
              <p:spPr>
                <a:xfrm>
                  <a:off x="6607577" y="5119881"/>
                  <a:ext cx="1256406" cy="13411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r>
                    <a:rPr lang="es-MX" sz="1800" b="1" i="0" strike="noStrike" cap="none" spc="0" baseline="0">
                      <a:solidFill>
                        <a:srgbClr val="000000"/>
                      </a:solidFill>
                      <a:effectLst/>
                      <a:latin typeface="Tahoma"/>
                      <a:ea typeface="Tahoma"/>
                      <a:cs typeface="Tahoma"/>
                    </a:rPr>
                    <a:t>Feliz</a:t>
                  </a:r>
                </a:p>
              </p:txBody>
            </p:sp>
            <p:pic>
              <p:nvPicPr>
                <p:cNvPr id="55" name="Picture 5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68431" y="5173019"/>
                  <a:ext cx="1147512" cy="978589"/>
                </a:xfrm>
                <a:prstGeom prst="rect">
                  <a:avLst/>
                </a:prstGeom>
              </p:spPr>
            </p:pic>
          </p:grpSp>
          <p:grpSp>
            <p:nvGrpSpPr>
              <p:cNvPr id="45" name="Group 44"/>
              <p:cNvGrpSpPr/>
              <p:nvPr/>
            </p:nvGrpSpPr>
            <p:grpSpPr>
              <a:xfrm>
                <a:off x="7890938" y="5119215"/>
                <a:ext cx="1368792" cy="1354217"/>
                <a:chOff x="7890938" y="5106152"/>
                <a:chExt cx="1368792" cy="1354217"/>
              </a:xfrm>
            </p:grpSpPr>
            <p:sp>
              <p:nvSpPr>
                <p:cNvPr id="52" name="TextBox 51"/>
                <p:cNvSpPr txBox="1"/>
                <p:nvPr/>
              </p:nvSpPr>
              <p:spPr>
                <a:xfrm>
                  <a:off x="7890938" y="5106151"/>
                  <a:ext cx="1368792" cy="13411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r>
                    <a:rPr lang="es-MX" sz="1800" b="1" i="0" strike="noStrike" cap="none" spc="0" baseline="0">
                      <a:solidFill>
                        <a:srgbClr val="000000"/>
                      </a:solidFill>
                      <a:effectLst/>
                      <a:latin typeface="Tahoma"/>
                      <a:ea typeface="Tahoma"/>
                      <a:cs typeface="Tahoma"/>
                    </a:rPr>
                    <a:t>Triste</a:t>
                  </a:r>
                </a:p>
              </p:txBody>
            </p:sp>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41980" y="5106152"/>
                  <a:ext cx="1161367" cy="990404"/>
                </a:xfrm>
                <a:prstGeom prst="rect">
                  <a:avLst/>
                </a:prstGeom>
              </p:spPr>
            </p:pic>
          </p:grpSp>
          <p:grpSp>
            <p:nvGrpSpPr>
              <p:cNvPr id="46" name="Group 45"/>
              <p:cNvGrpSpPr/>
              <p:nvPr/>
            </p:nvGrpSpPr>
            <p:grpSpPr>
              <a:xfrm>
                <a:off x="9280555" y="5121985"/>
                <a:ext cx="1347846" cy="1354217"/>
                <a:chOff x="9280555" y="5108922"/>
                <a:chExt cx="1347846" cy="1354217"/>
              </a:xfrm>
            </p:grpSpPr>
            <p:sp>
              <p:nvSpPr>
                <p:cNvPr id="50" name="TextBox 49"/>
                <p:cNvSpPr txBox="1"/>
                <p:nvPr/>
              </p:nvSpPr>
              <p:spPr>
                <a:xfrm>
                  <a:off x="9280555" y="5108922"/>
                  <a:ext cx="134784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800" b="1" i="0" strike="noStrike" cap="none" spc="0" baseline="0" dirty="0">
                      <a:solidFill>
                        <a:srgbClr val="000000"/>
                      </a:solidFill>
                      <a:effectLst/>
                      <a:latin typeface="Tahoma"/>
                      <a:ea typeface="Tahoma"/>
                      <a:cs typeface="Tahoma"/>
                    </a:rPr>
                    <a:t>Enojado</a:t>
                  </a:r>
                </a:p>
              </p:txBody>
            </p:sp>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41516" y="5119881"/>
                  <a:ext cx="1225925" cy="1045459"/>
                </a:xfrm>
                <a:prstGeom prst="rect">
                  <a:avLst/>
                </a:prstGeom>
              </p:spPr>
            </p:pic>
          </p:grpSp>
          <p:grpSp>
            <p:nvGrpSpPr>
              <p:cNvPr id="47" name="Group 46"/>
              <p:cNvGrpSpPr/>
              <p:nvPr/>
            </p:nvGrpSpPr>
            <p:grpSpPr>
              <a:xfrm>
                <a:off x="10628399" y="5121586"/>
                <a:ext cx="1361434" cy="1354217"/>
                <a:chOff x="10628399" y="5108523"/>
                <a:chExt cx="1361434" cy="1354217"/>
              </a:xfrm>
            </p:grpSpPr>
            <p:sp>
              <p:nvSpPr>
                <p:cNvPr id="48" name="TextBox 47"/>
                <p:cNvSpPr txBox="1"/>
                <p:nvPr/>
              </p:nvSpPr>
              <p:spPr>
                <a:xfrm>
                  <a:off x="10628399" y="5108523"/>
                  <a:ext cx="136143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800" b="1" i="0" strike="noStrike" cap="none" spc="0" baseline="0" dirty="0">
                      <a:solidFill>
                        <a:srgbClr val="000000"/>
                      </a:solidFill>
                      <a:effectLst/>
                      <a:latin typeface="Tahoma"/>
                      <a:ea typeface="Tahoma"/>
                      <a:cs typeface="Tahoma"/>
                    </a:rPr>
                    <a:t>Asustado</a:t>
                  </a:r>
                </a:p>
              </p:txBody>
            </p:sp>
            <p:pic>
              <p:nvPicPr>
                <p:cNvPr id="49" name="Picture 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795" y="5171511"/>
                  <a:ext cx="1142168" cy="974032"/>
                </a:xfrm>
                <a:prstGeom prst="rect">
                  <a:avLst/>
                </a:prstGeom>
              </p:spPr>
            </p:pic>
          </p:grpSp>
        </p:grpSp>
      </p:grpSp>
      <p:grpSp>
        <p:nvGrpSpPr>
          <p:cNvPr id="59" name="Group 58"/>
          <p:cNvGrpSpPr/>
          <p:nvPr/>
        </p:nvGrpSpPr>
        <p:grpSpPr>
          <a:xfrm>
            <a:off x="6753106" y="1252478"/>
            <a:ext cx="1694783" cy="1754326"/>
            <a:chOff x="5706829" y="3145304"/>
            <a:chExt cx="1752970" cy="1754326"/>
          </a:xfrm>
        </p:grpSpPr>
        <p:sp>
          <p:nvSpPr>
            <p:cNvPr id="62" name="TextBox 61"/>
            <p:cNvSpPr txBox="1"/>
            <p:nvPr/>
          </p:nvSpPr>
          <p:spPr>
            <a:xfrm>
              <a:off x="5706829" y="3145304"/>
              <a:ext cx="1752970" cy="17373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dirty="0">
                  <a:solidFill>
                    <a:srgbClr val="000000"/>
                  </a:solidFill>
                  <a:effectLst/>
                  <a:latin typeface="Tahoma"/>
                  <a:ea typeface="Tahoma"/>
                  <a:cs typeface="Tahoma"/>
                </a:rPr>
                <a:t>Familiar</a:t>
              </a:r>
            </a:p>
          </p:txBody>
        </p:sp>
        <p:pic>
          <p:nvPicPr>
            <p:cNvPr id="63" name="Picture 6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896657" y="3326092"/>
              <a:ext cx="1395909" cy="1190420"/>
            </a:xfrm>
            <a:prstGeom prst="rect">
              <a:avLst/>
            </a:prstGeom>
          </p:spPr>
        </p:pic>
      </p:grpSp>
      <p:grpSp>
        <p:nvGrpSpPr>
          <p:cNvPr id="98" name="Group 97"/>
          <p:cNvGrpSpPr/>
          <p:nvPr/>
        </p:nvGrpSpPr>
        <p:grpSpPr>
          <a:xfrm>
            <a:off x="5036711" y="1252478"/>
            <a:ext cx="1806383" cy="1754326"/>
            <a:chOff x="5039450" y="1252478"/>
            <a:chExt cx="1497808" cy="1754326"/>
          </a:xfrm>
        </p:grpSpPr>
        <p:sp>
          <p:nvSpPr>
            <p:cNvPr id="65" name="TextBox 64"/>
            <p:cNvSpPr txBox="1"/>
            <p:nvPr/>
          </p:nvSpPr>
          <p:spPr>
            <a:xfrm>
              <a:off x="5124669" y="1252478"/>
              <a:ext cx="1412589"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dirty="0">
                  <a:solidFill>
                    <a:srgbClr val="000000"/>
                  </a:solidFill>
                  <a:effectLst/>
                  <a:latin typeface="Tahoma"/>
                  <a:ea typeface="Tahoma"/>
                  <a:cs typeface="Tahoma"/>
                </a:rPr>
                <a:t>Amigo</a:t>
              </a:r>
            </a:p>
          </p:txBody>
        </p:sp>
        <p:pic>
          <p:nvPicPr>
            <p:cNvPr id="66" name="Picture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039450" y="1360538"/>
              <a:ext cx="1449888" cy="1236452"/>
            </a:xfrm>
            <a:prstGeom prst="rect">
              <a:avLst/>
            </a:prstGeom>
          </p:spPr>
        </p:pic>
      </p:grpSp>
      <p:grpSp>
        <p:nvGrpSpPr>
          <p:cNvPr id="97" name="Group 96"/>
          <p:cNvGrpSpPr/>
          <p:nvPr/>
        </p:nvGrpSpPr>
        <p:grpSpPr>
          <a:xfrm>
            <a:off x="3491077" y="1252478"/>
            <a:ext cx="1675523" cy="1738938"/>
            <a:chOff x="3492211" y="1252478"/>
            <a:chExt cx="1675523" cy="1738938"/>
          </a:xfrm>
        </p:grpSpPr>
        <p:sp>
          <p:nvSpPr>
            <p:cNvPr id="58" name="TextBox 57"/>
            <p:cNvSpPr txBox="1"/>
            <p:nvPr/>
          </p:nvSpPr>
          <p:spPr>
            <a:xfrm>
              <a:off x="3492210" y="1252478"/>
              <a:ext cx="1675523" cy="17221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endParaRPr lang="en-US"/>
            </a:p>
            <a:p>
              <a:pPr algn="ctr"/>
              <a:r>
                <a:rPr lang="es-MX" sz="1700" b="1" i="0" strike="noStrike" cap="none" spc="0" baseline="0">
                  <a:solidFill>
                    <a:srgbClr val="000000"/>
                  </a:solidFill>
                  <a:effectLst/>
                  <a:latin typeface="Tahoma"/>
                  <a:ea typeface="Tahoma"/>
                  <a:cs typeface="Tahoma"/>
                </a:rPr>
                <a:t>Relación</a:t>
              </a:r>
            </a:p>
          </p:txBody>
        </p:sp>
        <p:pic>
          <p:nvPicPr>
            <p:cNvPr id="67" name="Picture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40035" y="1410168"/>
              <a:ext cx="1377534" cy="1174749"/>
            </a:xfrm>
            <a:prstGeom prst="rect">
              <a:avLst/>
            </a:prstGeom>
          </p:spPr>
        </p:pic>
      </p:grpSp>
      <p:grpSp>
        <p:nvGrpSpPr>
          <p:cNvPr id="68" name="Group 67"/>
          <p:cNvGrpSpPr/>
          <p:nvPr/>
        </p:nvGrpSpPr>
        <p:grpSpPr>
          <a:xfrm>
            <a:off x="5768018" y="3103013"/>
            <a:ext cx="1889208" cy="1760613"/>
            <a:chOff x="6072494" y="1222347"/>
            <a:chExt cx="1468760" cy="1785104"/>
          </a:xfrm>
        </p:grpSpPr>
        <p:sp>
          <p:nvSpPr>
            <p:cNvPr id="69" name="TextBox 68"/>
            <p:cNvSpPr txBox="1"/>
            <p:nvPr/>
          </p:nvSpPr>
          <p:spPr>
            <a:xfrm>
              <a:off x="6215676" y="1222347"/>
              <a:ext cx="1252459" cy="20421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Doctor/a/e</a:t>
              </a:r>
            </a:p>
          </p:txBody>
        </p:sp>
        <p:pic>
          <p:nvPicPr>
            <p:cNvPr id="70" name="Picture 6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72494" y="1249354"/>
              <a:ext cx="1468760" cy="1252546"/>
            </a:xfrm>
            <a:prstGeom prst="rect">
              <a:avLst/>
            </a:prstGeom>
          </p:spPr>
        </p:pic>
      </p:grpSp>
      <p:grpSp>
        <p:nvGrpSpPr>
          <p:cNvPr id="26" name="Group 25"/>
          <p:cNvGrpSpPr/>
          <p:nvPr/>
        </p:nvGrpSpPr>
        <p:grpSpPr>
          <a:xfrm>
            <a:off x="8479979" y="1252478"/>
            <a:ext cx="1752970" cy="1985159"/>
            <a:chOff x="8871113" y="1252478"/>
            <a:chExt cx="1752970" cy="1985159"/>
          </a:xfrm>
        </p:grpSpPr>
        <p:sp>
          <p:nvSpPr>
            <p:cNvPr id="72" name="TextBox 71"/>
            <p:cNvSpPr txBox="1"/>
            <p:nvPr/>
          </p:nvSpPr>
          <p:spPr>
            <a:xfrm>
              <a:off x="8871113" y="1252478"/>
              <a:ext cx="1752970" cy="1985159"/>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500" b="1" i="0" strike="noStrike" cap="none" spc="0" baseline="0" dirty="0">
                  <a:solidFill>
                    <a:srgbClr val="000000"/>
                  </a:solidFill>
                  <a:effectLst/>
                  <a:latin typeface="Tahoma"/>
                  <a:ea typeface="Tahoma"/>
                  <a:cs typeface="Tahoma"/>
                </a:rPr>
                <a:t>Compañero de trabajo</a:t>
              </a:r>
            </a:p>
          </p:txBody>
        </p:sp>
        <p:pic>
          <p:nvPicPr>
            <p:cNvPr id="23" name="Picture 2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991389" y="1410024"/>
              <a:ext cx="1450558" cy="1237024"/>
            </a:xfrm>
            <a:prstGeom prst="rect">
              <a:avLst/>
            </a:prstGeom>
          </p:spPr>
        </p:pic>
      </p:grpSp>
      <p:grpSp>
        <p:nvGrpSpPr>
          <p:cNvPr id="27" name="Group 26"/>
          <p:cNvGrpSpPr/>
          <p:nvPr/>
        </p:nvGrpSpPr>
        <p:grpSpPr>
          <a:xfrm>
            <a:off x="10257862" y="1251406"/>
            <a:ext cx="1752970" cy="1754326"/>
            <a:chOff x="10674744" y="1251406"/>
            <a:chExt cx="1752970" cy="1754326"/>
          </a:xfrm>
        </p:grpSpPr>
        <p:sp>
          <p:nvSpPr>
            <p:cNvPr id="75" name="TextBox 74"/>
            <p:cNvSpPr txBox="1"/>
            <p:nvPr/>
          </p:nvSpPr>
          <p:spPr>
            <a:xfrm>
              <a:off x="10674745" y="1251406"/>
              <a:ext cx="1752970" cy="17373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dirty="0">
                  <a:solidFill>
                    <a:srgbClr val="000000"/>
                  </a:solidFill>
                  <a:effectLst/>
                  <a:latin typeface="Tahoma"/>
                  <a:ea typeface="Tahoma"/>
                  <a:cs typeface="Tahoma"/>
                </a:rPr>
                <a:t>Maestro</a:t>
              </a:r>
            </a:p>
          </p:txBody>
        </p:sp>
        <p:pic>
          <p:nvPicPr>
            <p:cNvPr id="22" name="Picture 2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798029" y="1382268"/>
              <a:ext cx="1410250" cy="1202649"/>
            </a:xfrm>
            <a:prstGeom prst="rect">
              <a:avLst/>
            </a:prstGeom>
          </p:spPr>
        </p:pic>
      </p:grpSp>
      <p:grpSp>
        <p:nvGrpSpPr>
          <p:cNvPr id="29" name="Group 28"/>
          <p:cNvGrpSpPr/>
          <p:nvPr/>
        </p:nvGrpSpPr>
        <p:grpSpPr>
          <a:xfrm>
            <a:off x="4003886" y="3130606"/>
            <a:ext cx="1752970" cy="1754326"/>
            <a:chOff x="7195808" y="3104851"/>
            <a:chExt cx="1752970" cy="1754326"/>
          </a:xfrm>
        </p:grpSpPr>
        <p:sp>
          <p:nvSpPr>
            <p:cNvPr id="81" name="TextBox 80"/>
            <p:cNvSpPr txBox="1"/>
            <p:nvPr/>
          </p:nvSpPr>
          <p:spPr>
            <a:xfrm>
              <a:off x="7195808" y="3104851"/>
              <a:ext cx="1752970" cy="17373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dirty="0">
                  <a:solidFill>
                    <a:srgbClr val="000000"/>
                  </a:solidFill>
                  <a:effectLst/>
                  <a:latin typeface="Tahoma"/>
                  <a:ea typeface="Tahoma"/>
                  <a:cs typeface="Tahoma"/>
                </a:rPr>
                <a:t>Vecino</a:t>
              </a:r>
            </a:p>
          </p:txBody>
        </p:sp>
        <p:pic>
          <p:nvPicPr>
            <p:cNvPr id="20" name="Picture 1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204224" y="3128130"/>
              <a:ext cx="1645988" cy="1403685"/>
            </a:xfrm>
            <a:prstGeom prst="rect">
              <a:avLst/>
            </a:prstGeom>
          </p:spPr>
        </p:pic>
      </p:grpSp>
      <p:grpSp>
        <p:nvGrpSpPr>
          <p:cNvPr id="90" name="Group 89"/>
          <p:cNvGrpSpPr/>
          <p:nvPr/>
        </p:nvGrpSpPr>
        <p:grpSpPr>
          <a:xfrm>
            <a:off x="10075467" y="3130606"/>
            <a:ext cx="1752970" cy="1754326"/>
            <a:chOff x="-2654312" y="1620675"/>
            <a:chExt cx="1752970" cy="1754326"/>
          </a:xfrm>
        </p:grpSpPr>
        <p:sp>
          <p:nvSpPr>
            <p:cNvPr id="88" name="TextBox 87"/>
            <p:cNvSpPr txBox="1"/>
            <p:nvPr/>
          </p:nvSpPr>
          <p:spPr>
            <a:xfrm>
              <a:off x="-2654312" y="1620675"/>
              <a:ext cx="1752970" cy="17373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dirty="0">
                  <a:solidFill>
                    <a:srgbClr val="000000"/>
                  </a:solidFill>
                  <a:effectLst/>
                  <a:latin typeface="Tahoma"/>
                  <a:ea typeface="Tahoma"/>
                  <a:cs typeface="Tahoma"/>
                </a:rPr>
                <a:t>Seguro</a:t>
              </a:r>
            </a:p>
          </p:txBody>
        </p:sp>
        <p:pic>
          <p:nvPicPr>
            <p:cNvPr id="25" name="Picture 2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44213" y="1725896"/>
              <a:ext cx="1560556" cy="1330829"/>
            </a:xfrm>
            <a:prstGeom prst="rect">
              <a:avLst/>
            </a:prstGeom>
          </p:spPr>
        </p:pic>
      </p:grpSp>
      <p:grpSp>
        <p:nvGrpSpPr>
          <p:cNvPr id="96" name="Group 95"/>
          <p:cNvGrpSpPr/>
          <p:nvPr/>
        </p:nvGrpSpPr>
        <p:grpSpPr>
          <a:xfrm>
            <a:off x="8206036" y="3131371"/>
            <a:ext cx="2051442" cy="1754326"/>
            <a:chOff x="-3443578" y="4117583"/>
            <a:chExt cx="2051442" cy="1754326"/>
          </a:xfrm>
        </p:grpSpPr>
        <p:sp>
          <p:nvSpPr>
            <p:cNvPr id="92" name="TextBox 91"/>
            <p:cNvSpPr txBox="1"/>
            <p:nvPr/>
          </p:nvSpPr>
          <p:spPr>
            <a:xfrm>
              <a:off x="-3330417" y="4117583"/>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Límites</a:t>
              </a:r>
            </a:p>
          </p:txBody>
        </p:sp>
        <p:pic>
          <p:nvPicPr>
            <p:cNvPr id="94" name="Picture 9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48008" y="4476971"/>
              <a:ext cx="1255872" cy="1070997"/>
            </a:xfrm>
            <a:prstGeom prst="rect">
              <a:avLst/>
            </a:prstGeom>
          </p:spPr>
        </p:pic>
        <p:pic>
          <p:nvPicPr>
            <p:cNvPr id="95" name="Picture 9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443578" y="4204739"/>
              <a:ext cx="1195237" cy="1019288"/>
            </a:xfrm>
            <a:prstGeom prst="rect">
              <a:avLst/>
            </a:prstGeom>
          </p:spPr>
        </p:pic>
      </p:grpSp>
      <p:pic>
        <p:nvPicPr>
          <p:cNvPr id="77" name="Picture 76"/>
          <p:cNvPicPr>
            <a:picLocks noChangeAspect="1"/>
          </p:cNvPicPr>
          <p:nvPr/>
        </p:nvPicPr>
        <p:blipFill>
          <a:blip r:embed="rId2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76" name="Group 75"/>
          <p:cNvGrpSpPr/>
          <p:nvPr/>
        </p:nvGrpSpPr>
        <p:grpSpPr>
          <a:xfrm>
            <a:off x="2300242" y="-28156"/>
            <a:ext cx="6975529" cy="854672"/>
            <a:chOff x="2300242" y="-28156"/>
            <a:chExt cx="6975529" cy="854672"/>
          </a:xfrm>
        </p:grpSpPr>
        <p:sp>
          <p:nvSpPr>
            <p:cNvPr id="78" name="Rectangle 77"/>
            <p:cNvSpPr/>
            <p:nvPr/>
          </p:nvSpPr>
          <p:spPr>
            <a:xfrm>
              <a:off x="2381018" y="-28156"/>
              <a:ext cx="4552045" cy="792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2300242" y="180185"/>
              <a:ext cx="6975529"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Palabras importantes</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11148554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l="34969"/>
          <a:stretch>
            <a:fillRect/>
          </a:stretch>
        </p:blipFill>
        <p:spPr>
          <a:xfrm>
            <a:off x="2393263" y="1282310"/>
            <a:ext cx="2960830" cy="2566416"/>
          </a:xfrm>
          <a:prstGeom prst="rect">
            <a:avLst/>
          </a:prstGeom>
        </p:spPr>
      </p:pic>
      <p:sp>
        <p:nvSpPr>
          <p:cNvPr id="10" name="TextBox 9"/>
          <p:cNvSpPr txBox="1"/>
          <p:nvPr/>
        </p:nvSpPr>
        <p:spPr>
          <a:xfrm>
            <a:off x="8837089" y="960968"/>
            <a:ext cx="2870696" cy="954107"/>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El juego ¿Adivinen quién?</a:t>
            </a:r>
          </a:p>
        </p:txBody>
      </p:sp>
      <p:sp>
        <p:nvSpPr>
          <p:cNvPr id="11" name="TextBox 10"/>
          <p:cNvSpPr txBox="1"/>
          <p:nvPr/>
        </p:nvSpPr>
        <p:spPr>
          <a:xfrm>
            <a:off x="5244365" y="2325052"/>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Diferentes tipos de relaciones</a:t>
            </a:r>
          </a:p>
        </p:txBody>
      </p:sp>
      <p:sp>
        <p:nvSpPr>
          <p:cNvPr id="12" name="TextBox 11"/>
          <p:cNvSpPr txBox="1"/>
          <p:nvPr/>
        </p:nvSpPr>
        <p:spPr>
          <a:xfrm>
            <a:off x="3873678" y="4829309"/>
            <a:ext cx="384706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Herramienta Mapa de relaciones</a:t>
            </a:r>
          </a:p>
        </p:txBody>
      </p:sp>
      <p:sp>
        <p:nvSpPr>
          <p:cNvPr id="14" name="TextBox 13"/>
          <p:cNvSpPr txBox="1"/>
          <p:nvPr/>
        </p:nvSpPr>
        <p:spPr>
          <a:xfrm>
            <a:off x="8837089" y="5407988"/>
            <a:ext cx="3518076" cy="954107"/>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 Hablar sobre el Mapa de relaciones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6613" y="809049"/>
            <a:ext cx="2445594" cy="1378551"/>
          </a:xfrm>
          <a:prstGeom prst="rect">
            <a:avLst/>
          </a:prstGeom>
        </p:spPr>
      </p:pic>
      <p:sp>
        <p:nvSpPr>
          <p:cNvPr id="16" name="TextBox 15"/>
          <p:cNvSpPr txBox="1"/>
          <p:nvPr/>
        </p:nvSpPr>
        <p:spPr>
          <a:xfrm>
            <a:off x="4206629" y="3645419"/>
            <a:ext cx="4585578"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17" name="Picture 16"/>
          <p:cNvPicPr>
            <a:picLocks noChangeAspect="1"/>
          </p:cNvPicPr>
          <p:nvPr/>
        </p:nvPicPr>
        <p:blipFill>
          <a:blip r:embed="rId6"/>
          <a:stretch>
            <a:fillRect/>
          </a:stretch>
        </p:blipFill>
        <p:spPr>
          <a:xfrm>
            <a:off x="2393263" y="3302697"/>
            <a:ext cx="1813365" cy="1269928"/>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l="35305" t="14053" r="46274" b="54575"/>
          <a:stretch>
            <a:fillRect/>
          </a:stretch>
        </p:blipFill>
        <p:spPr>
          <a:xfrm>
            <a:off x="2470318" y="4521887"/>
            <a:ext cx="1403360" cy="1347226"/>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l="51209" t="44662" r="16638"/>
          <a:stretch>
            <a:fillRect/>
          </a:stretch>
        </p:blipFill>
        <p:spPr>
          <a:xfrm>
            <a:off x="6343996" y="5328795"/>
            <a:ext cx="1376749" cy="1335648"/>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35305" t="14053" r="46274" b="54575"/>
          <a:stretch>
            <a:fillRect/>
          </a:stretch>
        </p:blipFill>
        <p:spPr>
          <a:xfrm>
            <a:off x="7720745" y="5352530"/>
            <a:ext cx="1403360" cy="1347226"/>
          </a:xfrm>
          <a:prstGeom prst="rect">
            <a:avLst/>
          </a:prstGeom>
        </p:spPr>
      </p:pic>
      <p:sp>
        <p:nvSpPr>
          <p:cNvPr id="23"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24" name="Picture 23"/>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9" name="Group 18"/>
          <p:cNvGrpSpPr/>
          <p:nvPr/>
        </p:nvGrpSpPr>
        <p:grpSpPr>
          <a:xfrm>
            <a:off x="1877215" y="274635"/>
            <a:ext cx="4669977" cy="646331"/>
            <a:chOff x="2143432" y="259759"/>
            <a:chExt cx="3684094" cy="646331"/>
          </a:xfrm>
        </p:grpSpPr>
        <p:sp>
          <p:nvSpPr>
            <p:cNvPr id="22" name="Rectangle 21"/>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143432" y="259759"/>
              <a:ext cx="3684094"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sp>
        <p:nvSpPr>
          <p:cNvPr id="2" name="Rectangle 1"/>
          <p:cNvSpPr/>
          <p:nvPr/>
        </p:nvSpPr>
        <p:spPr>
          <a:xfrm>
            <a:off x="7125195" y="419973"/>
            <a:ext cx="819397" cy="672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36044" y="782306"/>
            <a:ext cx="1528216" cy="461665"/>
          </a:xfrm>
          <a:prstGeom prst="rect">
            <a:avLst/>
          </a:prstGeom>
          <a:noFill/>
        </p:spPr>
        <p:txBody>
          <a:bodyPr wrap="square" rtlCol="0">
            <a:spAutoFit/>
          </a:bodyPr>
          <a:lstStyle/>
          <a:p>
            <a:r>
              <a:rPr lang="es-MX" sz="2400" b="0" i="0" strike="noStrike" cap="none" spc="0" baseline="0" dirty="0">
                <a:solidFill>
                  <a:srgbClr val="000000"/>
                </a:solidFill>
                <a:effectLst/>
                <a:latin typeface="Tahoma"/>
                <a:ea typeface="Tahoma"/>
                <a:cs typeface="Tahoma"/>
              </a:rPr>
              <a:t>¿QUIÉN?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321227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0510" y="-21020"/>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79" y="370318"/>
            <a:ext cx="11228181" cy="632918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7"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sp>
        <p:nvSpPr>
          <p:cNvPr id="2" name="Rectangle 1"/>
          <p:cNvSpPr/>
          <p:nvPr/>
        </p:nvSpPr>
        <p:spPr>
          <a:xfrm>
            <a:off x="4215741" y="429713"/>
            <a:ext cx="3443844" cy="1470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954483" y="950026"/>
            <a:ext cx="1282535" cy="11162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564582" y="795647"/>
            <a:ext cx="310868" cy="10687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19349" y="429713"/>
            <a:ext cx="5738314" cy="1323439"/>
          </a:xfrm>
          <a:prstGeom prst="rect">
            <a:avLst/>
          </a:prstGeom>
          <a:noFill/>
        </p:spPr>
        <p:txBody>
          <a:bodyPr wrap="square" rtlCol="0">
            <a:spAutoFit/>
          </a:bodyPr>
          <a:lstStyle/>
          <a:p>
            <a:r>
              <a:rPr lang="es-MX" sz="8000" b="1" i="0" strike="noStrike" cap="none" spc="0" baseline="0" dirty="0">
                <a:solidFill>
                  <a:srgbClr val="000000"/>
                </a:solidFill>
                <a:effectLst/>
                <a:latin typeface="PraterBlockPro" panose="020B0504010101020102" pitchFamily="34" charset="77"/>
                <a:ea typeface="Tahoma"/>
                <a:cs typeface="PraterBlockPro" panose="020B0504010101020102" pitchFamily="34" charset="77"/>
              </a:rPr>
              <a:t>¿QUIÉN?</a:t>
            </a:r>
            <a:endParaRPr lang="en-US" sz="8000" b="1" dirty="0">
              <a:latin typeface="PraterBlockPro" panose="020B0504010101020102" pitchFamily="34" charset="77"/>
              <a:ea typeface="Tahoma" panose="020B0604030504040204" pitchFamily="34" charset="0"/>
              <a:cs typeface="PraterBlockPro" panose="020B0504010101020102" pitchFamily="34" charset="77"/>
            </a:endParaRPr>
          </a:p>
        </p:txBody>
      </p:sp>
    </p:spTree>
    <p:extLst>
      <p:ext uri="{BB962C8B-B14F-4D97-AF65-F5344CB8AC3E}">
        <p14:creationId xmlns:p14="http://schemas.microsoft.com/office/powerpoint/2010/main" val="94795097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66" y="-314525"/>
            <a:ext cx="12166314"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10510" y="-21020"/>
            <a:ext cx="2026025" cy="161364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t="29553" r="80478" b="19416"/>
          <a:stretch>
            <a:fillRect/>
          </a:stretch>
        </p:blipFill>
        <p:spPr>
          <a:xfrm>
            <a:off x="731235" y="5032911"/>
            <a:ext cx="1094164" cy="161220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20491" t="29038" r="65078" b="19587"/>
          <a:stretch>
            <a:fillRect/>
          </a:stretch>
        </p:blipFill>
        <p:spPr>
          <a:xfrm>
            <a:off x="4508047" y="4890036"/>
            <a:ext cx="896510" cy="179903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l="33743" t="25344" r="49114" b="19845"/>
          <a:stretch>
            <a:fillRect/>
          </a:stretch>
        </p:blipFill>
        <p:spPr>
          <a:xfrm>
            <a:off x="8451531" y="4965349"/>
            <a:ext cx="983866" cy="1773182"/>
          </a:xfrm>
          <a:prstGeom prst="rect">
            <a:avLst/>
          </a:prstGeom>
        </p:spPr>
      </p:pic>
      <p:sp>
        <p:nvSpPr>
          <p:cNvPr id="2" name="TextBox 1"/>
          <p:cNvSpPr txBox="1"/>
          <p:nvPr/>
        </p:nvSpPr>
        <p:spPr>
          <a:xfrm>
            <a:off x="1863339" y="5404836"/>
            <a:ext cx="2292096" cy="762000"/>
          </a:xfrm>
          <a:prstGeom prst="rect">
            <a:avLst/>
          </a:prstGeom>
          <a:noFill/>
        </p:spPr>
        <p:txBody>
          <a:bodyPr wrap="square" rtlCol="0">
            <a:spAutoFit/>
          </a:bodyPr>
          <a:lstStyle/>
          <a:p>
            <a:r>
              <a:rPr lang="es-MX" sz="4400" b="1" i="0" strike="noStrike" cap="none" spc="0" baseline="0" dirty="0">
                <a:solidFill>
                  <a:srgbClr val="000000"/>
                </a:solidFill>
                <a:effectLst/>
                <a:latin typeface="Tahoma"/>
                <a:ea typeface="Tahoma"/>
                <a:cs typeface="Tahoma"/>
              </a:rPr>
              <a:t>Jefe</a:t>
            </a:r>
          </a:p>
        </p:txBody>
      </p:sp>
      <p:sp>
        <p:nvSpPr>
          <p:cNvPr id="13" name="TextBox 12"/>
          <p:cNvSpPr txBox="1"/>
          <p:nvPr/>
        </p:nvSpPr>
        <p:spPr>
          <a:xfrm>
            <a:off x="5281757" y="5440133"/>
            <a:ext cx="2870236" cy="762000"/>
          </a:xfrm>
          <a:prstGeom prst="rect">
            <a:avLst/>
          </a:prstGeom>
          <a:noFill/>
        </p:spPr>
        <p:txBody>
          <a:bodyPr wrap="square" rtlCol="0">
            <a:spAutoFit/>
          </a:bodyPr>
          <a:lstStyle/>
          <a:p>
            <a:r>
              <a:rPr lang="es-MX" sz="4400" b="1" i="0" strike="noStrike" cap="none" spc="0" baseline="0">
                <a:solidFill>
                  <a:srgbClr val="000000"/>
                </a:solidFill>
                <a:effectLst/>
                <a:latin typeface="Tahoma"/>
                <a:ea typeface="Tahoma"/>
                <a:cs typeface="Tahoma"/>
              </a:rPr>
              <a:t>Abuela</a:t>
            </a:r>
          </a:p>
        </p:txBody>
      </p:sp>
      <p:sp>
        <p:nvSpPr>
          <p:cNvPr id="14" name="TextBox 13"/>
          <p:cNvSpPr txBox="1"/>
          <p:nvPr/>
        </p:nvSpPr>
        <p:spPr>
          <a:xfrm>
            <a:off x="9435397" y="5164089"/>
            <a:ext cx="2531430" cy="769441"/>
          </a:xfrm>
          <a:prstGeom prst="rect">
            <a:avLst/>
          </a:prstGeom>
          <a:noFill/>
        </p:spPr>
        <p:txBody>
          <a:bodyPr wrap="square" rtlCol="0">
            <a:spAutoFit/>
          </a:bodyPr>
          <a:lstStyle/>
          <a:p>
            <a:r>
              <a:rPr lang="es-MX" sz="4400" b="1" i="0" strike="noStrike" cap="none" spc="0" baseline="0" dirty="0">
                <a:solidFill>
                  <a:srgbClr val="000000"/>
                </a:solidFill>
                <a:effectLst/>
                <a:latin typeface="Tahoma"/>
                <a:ea typeface="Tahoma"/>
                <a:cs typeface="Tahoma"/>
              </a:rPr>
              <a:t>Maestro</a:t>
            </a:r>
          </a:p>
        </p:txBody>
      </p:sp>
      <p:sp>
        <p:nvSpPr>
          <p:cNvPr id="16"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3" name="Rectangle 2"/>
          <p:cNvSpPr/>
          <p:nvPr/>
        </p:nvSpPr>
        <p:spPr>
          <a:xfrm>
            <a:off x="10628416" y="2327564"/>
            <a:ext cx="819397" cy="3206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521539" y="2517569"/>
            <a:ext cx="1175656" cy="11519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927290" y="3455719"/>
            <a:ext cx="639276" cy="368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gonal Stripe 14"/>
          <p:cNvSpPr/>
          <p:nvPr/>
        </p:nvSpPr>
        <p:spPr>
          <a:xfrm rot="17074796">
            <a:off x="10450147" y="2233093"/>
            <a:ext cx="565859" cy="584463"/>
          </a:xfrm>
          <a:prstGeom prst="diagStri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iagonal Stripe 16"/>
          <p:cNvSpPr/>
          <p:nvPr/>
        </p:nvSpPr>
        <p:spPr>
          <a:xfrm rot="6016614">
            <a:off x="10564935" y="3406795"/>
            <a:ext cx="520523" cy="463138"/>
          </a:xfrm>
          <a:prstGeom prst="diagStri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10818151" y="2333526"/>
            <a:ext cx="833490" cy="1371600"/>
          </a:xfrm>
          <a:prstGeom prst="rect">
            <a:avLst/>
          </a:prstGeom>
          <a:noFill/>
        </p:spPr>
        <p:txBody>
          <a:bodyPr wrap="square" rtlCol="0">
            <a:spAutoFit/>
          </a:bodyPr>
          <a:lstStyle/>
          <a:p>
            <a:r>
              <a:rPr lang="es-MX" sz="2800" b="1" i="0" strike="noStrike" cap="none" spc="0" baseline="0">
                <a:solidFill>
                  <a:srgbClr val="000000"/>
                </a:solidFill>
                <a:effectLst/>
                <a:latin typeface="Calibri"/>
                <a:ea typeface="Calibri"/>
                <a:cs typeface="Calibri"/>
              </a:rPr>
              <a:t>4</a:t>
            </a:r>
          </a:p>
          <a:p>
            <a:r>
              <a:rPr lang="en-US" sz="2800" b="1"/>
              <a:t>+</a:t>
            </a:r>
          </a:p>
          <a:p>
            <a:r>
              <a:rPr lang="es-MX" sz="2800" b="1" i="0" strike="noStrike" cap="none" spc="0" baseline="0">
                <a:solidFill>
                  <a:srgbClr val="000000"/>
                </a:solidFill>
                <a:effectLst/>
                <a:latin typeface="Calibri"/>
                <a:ea typeface="Calibri"/>
                <a:cs typeface="Calibri"/>
              </a:rPr>
              <a:t>5</a:t>
            </a:r>
            <a:endParaRPr lang="en-US" sz="2800" b="1"/>
          </a:p>
        </p:txBody>
      </p:sp>
    </p:spTree>
    <p:extLst>
      <p:ext uri="{BB962C8B-B14F-4D97-AF65-F5344CB8AC3E}">
        <p14:creationId xmlns:p14="http://schemas.microsoft.com/office/powerpoint/2010/main" val="267501663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0510" y="-21020"/>
            <a:ext cx="2026025" cy="161364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t="29553" r="80478" b="19416"/>
          <a:stretch>
            <a:fillRect/>
          </a:stretch>
        </p:blipFill>
        <p:spPr>
          <a:xfrm>
            <a:off x="579652" y="5129215"/>
            <a:ext cx="1094164" cy="161220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20491" t="29038" r="65078" b="19587"/>
          <a:stretch>
            <a:fillRect/>
          </a:stretch>
        </p:blipFill>
        <p:spPr>
          <a:xfrm>
            <a:off x="4830997" y="5068968"/>
            <a:ext cx="896510" cy="179903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l="33743" t="25344" r="49114" b="19845"/>
          <a:stretch>
            <a:fillRect/>
          </a:stretch>
        </p:blipFill>
        <p:spPr>
          <a:xfrm>
            <a:off x="8485288" y="4713529"/>
            <a:ext cx="983866" cy="177318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153" y="-588160"/>
            <a:ext cx="12166314" cy="6762437"/>
          </a:xfrm>
          <a:prstGeom prst="rect">
            <a:avLst/>
          </a:prstGeom>
        </p:spPr>
      </p:pic>
      <p:sp>
        <p:nvSpPr>
          <p:cNvPr id="11" name="TextBox 10"/>
          <p:cNvSpPr txBox="1"/>
          <p:nvPr/>
        </p:nvSpPr>
        <p:spPr>
          <a:xfrm>
            <a:off x="1775310" y="5439803"/>
            <a:ext cx="2762399" cy="769441"/>
          </a:xfrm>
          <a:prstGeom prst="rect">
            <a:avLst/>
          </a:prstGeom>
          <a:noFill/>
        </p:spPr>
        <p:txBody>
          <a:bodyPr wrap="square" rtlCol="0">
            <a:spAutoFit/>
          </a:bodyPr>
          <a:lstStyle/>
          <a:p>
            <a:r>
              <a:rPr lang="es-MX" sz="4400" b="1" i="0" strike="noStrike" cap="none" spc="0" baseline="0" dirty="0">
                <a:solidFill>
                  <a:srgbClr val="000000"/>
                </a:solidFill>
                <a:effectLst/>
                <a:latin typeface="Tahoma"/>
                <a:ea typeface="Tahoma"/>
                <a:cs typeface="Tahoma"/>
              </a:rPr>
              <a:t>Doctor/a</a:t>
            </a:r>
          </a:p>
        </p:txBody>
      </p:sp>
      <p:sp>
        <p:nvSpPr>
          <p:cNvPr id="12" name="TextBox 11"/>
          <p:cNvSpPr txBox="1"/>
          <p:nvPr/>
        </p:nvSpPr>
        <p:spPr>
          <a:xfrm>
            <a:off x="5727507" y="5404834"/>
            <a:ext cx="2292096" cy="762000"/>
          </a:xfrm>
          <a:prstGeom prst="rect">
            <a:avLst/>
          </a:prstGeom>
          <a:noFill/>
        </p:spPr>
        <p:txBody>
          <a:bodyPr wrap="square" rtlCol="0">
            <a:spAutoFit/>
          </a:bodyPr>
          <a:lstStyle/>
          <a:p>
            <a:r>
              <a:rPr lang="es-MX" sz="4400" b="1" i="0" strike="noStrike" cap="none" spc="0" baseline="0">
                <a:solidFill>
                  <a:srgbClr val="000000"/>
                </a:solidFill>
                <a:effectLst/>
                <a:latin typeface="Tahoma"/>
                <a:ea typeface="Tahoma"/>
                <a:cs typeface="Tahoma"/>
              </a:rPr>
              <a:t>Mamá</a:t>
            </a:r>
          </a:p>
        </p:txBody>
      </p:sp>
      <p:sp>
        <p:nvSpPr>
          <p:cNvPr id="13" name="TextBox 12"/>
          <p:cNvSpPr txBox="1"/>
          <p:nvPr/>
        </p:nvSpPr>
        <p:spPr>
          <a:xfrm>
            <a:off x="9546783" y="5309584"/>
            <a:ext cx="2292096" cy="769441"/>
          </a:xfrm>
          <a:prstGeom prst="rect">
            <a:avLst/>
          </a:prstGeom>
          <a:noFill/>
        </p:spPr>
        <p:txBody>
          <a:bodyPr wrap="square" rtlCol="0">
            <a:spAutoFit/>
          </a:bodyPr>
          <a:lstStyle/>
          <a:p>
            <a:r>
              <a:rPr lang="es-MX" sz="4400" b="1" i="0" strike="noStrike" cap="none" spc="0" baseline="0" dirty="0">
                <a:solidFill>
                  <a:srgbClr val="000000"/>
                </a:solidFill>
                <a:effectLst/>
                <a:latin typeface="Tahoma"/>
                <a:ea typeface="Tahoma"/>
                <a:cs typeface="Tahoma"/>
              </a:rPr>
              <a:t>Amig</a:t>
            </a:r>
            <a:r>
              <a:rPr lang="es-MX" sz="4400" b="1" dirty="0">
                <a:solidFill>
                  <a:srgbClr val="000000"/>
                </a:solidFill>
                <a:latin typeface="Tahoma"/>
                <a:ea typeface="Tahoma"/>
                <a:cs typeface="Tahoma"/>
              </a:rPr>
              <a:t>a</a:t>
            </a:r>
            <a:endParaRPr lang="es-MX" sz="4400" b="1" i="0" strike="noStrike" cap="none" spc="0" baseline="0" dirty="0">
              <a:solidFill>
                <a:srgbClr val="000000"/>
              </a:solidFill>
              <a:effectLst/>
              <a:latin typeface="Tahoma"/>
              <a:ea typeface="Tahoma"/>
              <a:cs typeface="Tahoma"/>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spTree>
    <p:extLst>
      <p:ext uri="{BB962C8B-B14F-4D97-AF65-F5344CB8AC3E}">
        <p14:creationId xmlns:p14="http://schemas.microsoft.com/office/powerpoint/2010/main" val="21406719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50" y="-365125"/>
            <a:ext cx="12166314"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10510" y="-21020"/>
            <a:ext cx="2026025" cy="161364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t="29553" r="80478" b="19416"/>
          <a:stretch>
            <a:fillRect/>
          </a:stretch>
        </p:blipFill>
        <p:spPr>
          <a:xfrm>
            <a:off x="455420" y="5112222"/>
            <a:ext cx="1094164" cy="161220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20491" t="29038" r="65078" b="19587"/>
          <a:stretch>
            <a:fillRect/>
          </a:stretch>
        </p:blipFill>
        <p:spPr>
          <a:xfrm>
            <a:off x="4602532" y="4993645"/>
            <a:ext cx="896510" cy="179903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l="33743" t="25344" r="49114" b="19845"/>
          <a:stretch>
            <a:fillRect/>
          </a:stretch>
        </p:blipFill>
        <p:spPr>
          <a:xfrm>
            <a:off x="8127676" y="4591238"/>
            <a:ext cx="983866" cy="1773182"/>
          </a:xfrm>
          <a:prstGeom prst="rect">
            <a:avLst/>
          </a:prstGeom>
        </p:spPr>
      </p:pic>
      <p:sp>
        <p:nvSpPr>
          <p:cNvPr id="12" name="TextBox 11"/>
          <p:cNvSpPr txBox="1"/>
          <p:nvPr/>
        </p:nvSpPr>
        <p:spPr>
          <a:xfrm>
            <a:off x="1549583" y="5127970"/>
            <a:ext cx="2292096" cy="762000"/>
          </a:xfrm>
          <a:prstGeom prst="rect">
            <a:avLst/>
          </a:prstGeom>
          <a:noFill/>
        </p:spPr>
        <p:txBody>
          <a:bodyPr wrap="square" rtlCol="0">
            <a:spAutoFit/>
          </a:bodyPr>
          <a:lstStyle/>
          <a:p>
            <a:r>
              <a:rPr lang="es-MX" sz="4400" b="1" i="0" strike="noStrike" cap="none" spc="0" baseline="0">
                <a:solidFill>
                  <a:srgbClr val="000000"/>
                </a:solidFill>
                <a:effectLst/>
                <a:latin typeface="Tahoma"/>
                <a:ea typeface="Tahoma"/>
                <a:cs typeface="Tahoma"/>
              </a:rPr>
              <a:t>Policía</a:t>
            </a:r>
          </a:p>
        </p:txBody>
      </p:sp>
      <p:sp>
        <p:nvSpPr>
          <p:cNvPr id="13" name="TextBox 12"/>
          <p:cNvSpPr txBox="1"/>
          <p:nvPr/>
        </p:nvSpPr>
        <p:spPr>
          <a:xfrm>
            <a:off x="5385226" y="5058775"/>
            <a:ext cx="2292096" cy="769441"/>
          </a:xfrm>
          <a:prstGeom prst="rect">
            <a:avLst/>
          </a:prstGeom>
          <a:noFill/>
        </p:spPr>
        <p:txBody>
          <a:bodyPr wrap="square" rtlCol="0">
            <a:spAutoFit/>
          </a:bodyPr>
          <a:lstStyle/>
          <a:p>
            <a:r>
              <a:rPr lang="es-MX" sz="4400" b="1" i="0" strike="noStrike" cap="none" spc="0" baseline="0" dirty="0">
                <a:solidFill>
                  <a:srgbClr val="000000"/>
                </a:solidFill>
                <a:effectLst/>
                <a:latin typeface="Tahoma"/>
                <a:ea typeface="Tahoma"/>
                <a:cs typeface="Tahoma"/>
              </a:rPr>
              <a:t>Amig</a:t>
            </a:r>
            <a:r>
              <a:rPr lang="es-MX" sz="4400" b="1" dirty="0">
                <a:solidFill>
                  <a:srgbClr val="000000"/>
                </a:solidFill>
                <a:latin typeface="Tahoma"/>
                <a:ea typeface="Tahoma"/>
                <a:cs typeface="Tahoma"/>
              </a:rPr>
              <a:t>a</a:t>
            </a:r>
            <a:endParaRPr lang="es-MX" sz="4400" b="1" i="0" strike="noStrike" cap="none" spc="0" baseline="0" dirty="0">
              <a:solidFill>
                <a:srgbClr val="000000"/>
              </a:solidFill>
              <a:effectLst/>
              <a:latin typeface="Tahoma"/>
              <a:ea typeface="Tahoma"/>
              <a:cs typeface="Tahoma"/>
            </a:endParaRPr>
          </a:p>
        </p:txBody>
      </p:sp>
      <p:sp>
        <p:nvSpPr>
          <p:cNvPr id="14" name="TextBox 13"/>
          <p:cNvSpPr txBox="1"/>
          <p:nvPr/>
        </p:nvSpPr>
        <p:spPr>
          <a:xfrm>
            <a:off x="8902120" y="5096003"/>
            <a:ext cx="3224564" cy="1261884"/>
          </a:xfrm>
          <a:prstGeom prst="rect">
            <a:avLst/>
          </a:prstGeom>
          <a:noFill/>
        </p:spPr>
        <p:txBody>
          <a:bodyPr wrap="square" rtlCol="0">
            <a:spAutoFit/>
          </a:bodyPr>
          <a:lstStyle/>
          <a:p>
            <a:r>
              <a:rPr lang="es-MX" sz="3800" b="1" i="0" strike="noStrike" cap="none" spc="0" baseline="0" dirty="0">
                <a:solidFill>
                  <a:srgbClr val="000000"/>
                </a:solidFill>
                <a:effectLst/>
                <a:latin typeface="Tahoma"/>
                <a:ea typeface="Tahoma"/>
                <a:cs typeface="Tahoma"/>
              </a:rPr>
              <a:t>Persona desconocida</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7"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spTree>
    <p:extLst>
      <p:ext uri="{BB962C8B-B14F-4D97-AF65-F5344CB8AC3E}">
        <p14:creationId xmlns:p14="http://schemas.microsoft.com/office/powerpoint/2010/main" val="279925345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l="34969"/>
          <a:stretch>
            <a:fillRect/>
          </a:stretch>
        </p:blipFill>
        <p:spPr>
          <a:xfrm>
            <a:off x="2393263" y="1282310"/>
            <a:ext cx="2960830" cy="2566416"/>
          </a:xfrm>
          <a:prstGeom prst="rect">
            <a:avLst/>
          </a:prstGeom>
        </p:spPr>
      </p:pic>
      <p:sp>
        <p:nvSpPr>
          <p:cNvPr id="10" name="TextBox 9"/>
          <p:cNvSpPr txBox="1"/>
          <p:nvPr/>
        </p:nvSpPr>
        <p:spPr>
          <a:xfrm>
            <a:off x="8873089" y="930286"/>
            <a:ext cx="2907063"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El juego ¿Adivinen quién?</a:t>
            </a:r>
          </a:p>
        </p:txBody>
      </p:sp>
      <p:sp>
        <p:nvSpPr>
          <p:cNvPr id="11" name="TextBox 10"/>
          <p:cNvSpPr txBox="1"/>
          <p:nvPr/>
        </p:nvSpPr>
        <p:spPr>
          <a:xfrm>
            <a:off x="5244365" y="2325052"/>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Diferentes tipos de relaciones</a:t>
            </a:r>
          </a:p>
        </p:txBody>
      </p:sp>
      <p:sp>
        <p:nvSpPr>
          <p:cNvPr id="12" name="TextBox 11"/>
          <p:cNvSpPr txBox="1"/>
          <p:nvPr/>
        </p:nvSpPr>
        <p:spPr>
          <a:xfrm>
            <a:off x="3873678" y="4829309"/>
            <a:ext cx="384706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Herramienta Mapa de relaciones</a:t>
            </a:r>
          </a:p>
        </p:txBody>
      </p:sp>
      <p:sp>
        <p:nvSpPr>
          <p:cNvPr id="14" name="TextBox 13"/>
          <p:cNvSpPr txBox="1"/>
          <p:nvPr/>
        </p:nvSpPr>
        <p:spPr>
          <a:xfrm>
            <a:off x="8977422" y="5466386"/>
            <a:ext cx="3224565" cy="954107"/>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Hablar sobre el Mapa de relaciones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6613" y="809049"/>
            <a:ext cx="2445594" cy="1378551"/>
          </a:xfrm>
          <a:prstGeom prst="rect">
            <a:avLst/>
          </a:prstGeom>
        </p:spPr>
      </p:pic>
      <p:sp>
        <p:nvSpPr>
          <p:cNvPr id="16" name="TextBox 15"/>
          <p:cNvSpPr txBox="1"/>
          <p:nvPr/>
        </p:nvSpPr>
        <p:spPr>
          <a:xfrm>
            <a:off x="4206629" y="3645419"/>
            <a:ext cx="5122901"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17" name="Picture 16"/>
          <p:cNvPicPr>
            <a:picLocks noChangeAspect="1"/>
          </p:cNvPicPr>
          <p:nvPr/>
        </p:nvPicPr>
        <p:blipFill>
          <a:blip r:embed="rId6"/>
          <a:stretch>
            <a:fillRect/>
          </a:stretch>
        </p:blipFill>
        <p:spPr>
          <a:xfrm>
            <a:off x="2393263" y="3302697"/>
            <a:ext cx="1813365" cy="1269928"/>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l="35305" t="14053" r="46274" b="54575"/>
          <a:stretch>
            <a:fillRect/>
          </a:stretch>
        </p:blipFill>
        <p:spPr>
          <a:xfrm>
            <a:off x="2470318" y="4521887"/>
            <a:ext cx="1403360" cy="1347226"/>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l="51209" t="44662" r="16638"/>
          <a:stretch>
            <a:fillRect/>
          </a:stretch>
        </p:blipFill>
        <p:spPr>
          <a:xfrm>
            <a:off x="6343996" y="5328795"/>
            <a:ext cx="1376749" cy="1335648"/>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35305" t="14053" r="46274" b="54575"/>
          <a:stretch>
            <a:fillRect/>
          </a:stretch>
        </p:blipFill>
        <p:spPr>
          <a:xfrm>
            <a:off x="7720745" y="5235734"/>
            <a:ext cx="1403360" cy="1347226"/>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5"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grpSp>
        <p:nvGrpSpPr>
          <p:cNvPr id="28" name="Group 27"/>
          <p:cNvGrpSpPr/>
          <p:nvPr/>
        </p:nvGrpSpPr>
        <p:grpSpPr>
          <a:xfrm>
            <a:off x="1877215" y="274635"/>
            <a:ext cx="5746904" cy="646331"/>
            <a:chOff x="2143432" y="259759"/>
            <a:chExt cx="4533670" cy="646331"/>
          </a:xfrm>
        </p:grpSpPr>
        <p:sp>
          <p:nvSpPr>
            <p:cNvPr id="29" name="Rectangle 28"/>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143432" y="259759"/>
              <a:ext cx="4533670"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sp>
        <p:nvSpPr>
          <p:cNvPr id="31" name="Rectangle 30"/>
          <p:cNvSpPr/>
          <p:nvPr/>
        </p:nvSpPr>
        <p:spPr>
          <a:xfrm>
            <a:off x="7125195" y="419973"/>
            <a:ext cx="819397" cy="672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850344" y="782306"/>
            <a:ext cx="1493556" cy="461665"/>
          </a:xfrm>
          <a:prstGeom prst="rect">
            <a:avLst/>
          </a:prstGeom>
          <a:noFill/>
        </p:spPr>
        <p:txBody>
          <a:bodyPr wrap="square" rtlCol="0">
            <a:spAutoFit/>
          </a:bodyPr>
          <a:lstStyle/>
          <a:p>
            <a:r>
              <a:rPr lang="es-MX" sz="2400" b="0" i="0" strike="noStrike" cap="none" spc="0" baseline="0" dirty="0">
                <a:solidFill>
                  <a:srgbClr val="000000"/>
                </a:solidFill>
                <a:effectLst/>
                <a:latin typeface="Tahoma"/>
                <a:ea typeface="Tahoma"/>
                <a:cs typeface="Tahoma"/>
              </a:rPr>
              <a:t>¿QUIÉN?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4518119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23917</TotalTime>
  <Words>6051</Words>
  <Application>Microsoft Macintosh PowerPoint</Application>
  <PresentationFormat>Widescreen</PresentationFormat>
  <Paragraphs>425</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Calibri Light</vt:lpstr>
      <vt:lpstr>Comic Sans MS</vt:lpstr>
      <vt:lpstr>Arial</vt:lpstr>
      <vt:lpstr>PraterBlockPro</vt:lpstr>
      <vt:lpstr>Marvin Round</vt:lpstr>
      <vt:lpstr>Calibri</vt:lpstr>
      <vt:lpstr>Verdana</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199</cp:revision>
  <dcterms:created xsi:type="dcterms:W3CDTF">2021-06-11T20:56:57Z</dcterms:created>
  <dcterms:modified xsi:type="dcterms:W3CDTF">2026-03-01T01:26:41Z</dcterms:modified>
</cp:coreProperties>
</file>